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1"/>
  </p:sldMasterIdLst>
  <p:notesMasterIdLst>
    <p:notesMasterId r:id="rId30"/>
  </p:notesMasterIdLst>
  <p:sldIdLst>
    <p:sldId id="256" r:id="rId2"/>
    <p:sldId id="839" r:id="rId3"/>
    <p:sldId id="629" r:id="rId4"/>
    <p:sldId id="738" r:id="rId5"/>
    <p:sldId id="840" r:id="rId6"/>
    <p:sldId id="856" r:id="rId7"/>
    <p:sldId id="853" r:id="rId8"/>
    <p:sldId id="854" r:id="rId9"/>
    <p:sldId id="855" r:id="rId10"/>
    <p:sldId id="841" r:id="rId11"/>
    <p:sldId id="658" r:id="rId12"/>
    <p:sldId id="848" r:id="rId13"/>
    <p:sldId id="842" r:id="rId14"/>
    <p:sldId id="852" r:id="rId15"/>
    <p:sldId id="843" r:id="rId16"/>
    <p:sldId id="859" r:id="rId17"/>
    <p:sldId id="851" r:id="rId18"/>
    <p:sldId id="857" r:id="rId19"/>
    <p:sldId id="858" r:id="rId20"/>
    <p:sldId id="845" r:id="rId21"/>
    <p:sldId id="863" r:id="rId22"/>
    <p:sldId id="850" r:id="rId23"/>
    <p:sldId id="844" r:id="rId24"/>
    <p:sldId id="846" r:id="rId25"/>
    <p:sldId id="847" r:id="rId26"/>
    <p:sldId id="849" r:id="rId27"/>
    <p:sldId id="860" r:id="rId28"/>
    <p:sldId id="862" r:id="rId29"/>
  </p:sldIdLst>
  <p:sldSz cx="12192000" cy="6858000"/>
  <p:notesSz cx="6858000" cy="9144000"/>
  <p:embeddedFontLst>
    <p:embeddedFont>
      <p:font typeface="AppleSDGothicNeoB00" panose="02000503000000000000" pitchFamily="2" charset="-128"/>
      <p:regular r:id="rId31"/>
    </p:embeddedFont>
    <p:embeddedFont>
      <p:font typeface="AppleSDGothicNeoEB00" panose="02000503000000000000" pitchFamily="2" charset="-128"/>
      <p:regular r:id="rId32"/>
    </p:embeddedFont>
    <p:embeddedFont>
      <p:font typeface="AppleSDGothicNeoR00" panose="02000503000000000000" pitchFamily="2" charset="-128"/>
      <p:regular r:id="rId33"/>
    </p:embeddedFont>
    <p:embeddedFont>
      <p:font typeface="AppleSDGothicNeoSB00" panose="02000503000000000000" pitchFamily="2" charset="-128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DM Sans" pitchFamily="2" charset="77"/>
      <p:regular r:id="rId39"/>
      <p:bold r:id="rId40"/>
      <p:italic r:id="rId41"/>
      <p:boldItalic r:id="rId42"/>
    </p:embeddedFont>
    <p:embeddedFont>
      <p:font typeface="Malgun Gothic" panose="020B0503020000020004" pitchFamily="34" charset="-127"/>
      <p:regular r:id="rId43"/>
      <p:bold r:id="rId44"/>
    </p:embeddedFont>
    <p:embeddedFont>
      <p:font typeface="Malgun Gothic" panose="020B0503020000020004" pitchFamily="34" charset="-127"/>
      <p:regular r:id="rId43"/>
      <p:bold r:id="rId44"/>
    </p:embeddedFont>
    <p:embeddedFont>
      <p:font typeface="NANUMGOTHIC EXTRABOLD" panose="020D0604000000000000" pitchFamily="34" charset="-127"/>
      <p:bold r:id="rId45"/>
    </p:embeddedFont>
    <p:embeddedFont>
      <p:font typeface="Seaford" pitchFamily="2" charset="0"/>
      <p:regular r:id="rId46"/>
      <p:bold r:id="rId47"/>
      <p:italic r:id="rId48"/>
      <p:boldItalic r:id="rId49"/>
    </p:embeddedFont>
    <p:embeddedFont>
      <p:font typeface="나눔고딕 ExtraBold" panose="020D0604000000000000" pitchFamily="34" charset="-127"/>
      <p:bold r:id="rId50"/>
    </p:embeddedFont>
    <p:embeddedFont>
      <p:font typeface="나눔명조 ExtraBold" panose="02020603020101020101" pitchFamily="18" charset="-127"/>
      <p:bold r:id="rId51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280"/>
    <a:srgbClr val="0F8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7570"/>
  </p:normalViewPr>
  <p:slideViewPr>
    <p:cSldViewPr snapToGrid="0">
      <p:cViewPr varScale="1">
        <p:scale>
          <a:sx n="115" d="100"/>
          <a:sy n="115" d="100"/>
        </p:scale>
        <p:origin x="2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0088C-2582-2149-BDB9-2D728EDB156D}" type="datetimeFigureOut">
              <a:rPr lang="en-KR" smtClean="0"/>
              <a:t>2022/09/29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34779-B022-4748-A522-B6A84496D41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489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전시회</a:t>
            </a:r>
            <a:endParaRPr lang="en-US" altLang="ko-KR" dirty="0"/>
          </a:p>
          <a:p>
            <a:r>
              <a:rPr lang="ko-KR" altLang="en-US" dirty="0"/>
              <a:t>전시회 전시회</a:t>
            </a:r>
            <a:r>
              <a:rPr lang="en-US" altLang="ko-KR" dirty="0"/>
              <a:t>~~~</a:t>
            </a:r>
          </a:p>
          <a:p>
            <a:r>
              <a:rPr lang="ko-KR" altLang="en-US" dirty="0"/>
              <a:t>제발 외워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AF146-A3BC-4B3F-A52A-9C265CE158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24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프로젝트 현재 진행 현황에 대해 </a:t>
            </a:r>
            <a:r>
              <a:rPr kumimoji="1" lang="ko-KR" altLang="en-US" dirty="0" err="1"/>
              <a:t>어쩌구</a:t>
            </a:r>
            <a:r>
              <a:rPr kumimoji="1" lang="en-US" altLang="ko-KR" dirty="0"/>
              <a:t>~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89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TLS 1.2</a:t>
            </a:r>
            <a:r>
              <a:rPr kumimoji="1" lang="ko-KR" altLang="en-US" dirty="0"/>
              <a:t>는 인터넷상의 통신 프로토콜에서 사용자의 개인정보와 데이터를 보호하기 위해 고안된 보안 프로토콜입니다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5116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기본적인 단일 </a:t>
            </a:r>
            <a:r>
              <a:rPr kumimoji="1" lang="en-US" altLang="ko-KR" dirty="0"/>
              <a:t>ROOT CERT</a:t>
            </a:r>
            <a:r>
              <a:rPr kumimoji="1" lang="ko-KR" altLang="en-US" dirty="0"/>
              <a:t>가 아닌 현재 기본적으로 사용하는 인증서 체인구조를 제작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8530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 err="1"/>
              <a:t>Openssl</a:t>
            </a:r>
            <a:r>
              <a:rPr kumimoji="1" lang="ko-KR" altLang="en-US" dirty="0"/>
              <a:t>을 통해 다음과 같은 인증서 체인구조를 제작하였음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281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WT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는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Json</a:t>
            </a:r>
            <a:r>
              <a:rPr 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Web Token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의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줄임말로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로그인 상태를 유지하기 위해 사용해왔던 쿠키 방식을 대체하는 기술입니다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JWT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토큰의 구조를 보자면 헤더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페이로드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서명으로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구성되어있는데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헤더에는 토큰의 타입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해시 알고리즘 방식이 들어가고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페이로드에는 토큰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발급자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토큰 만료시간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사용자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정보등이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들어가며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서명은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{(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헤더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인코딩값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)+(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페이로드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인코딩값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)}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을 주어진 비밀키로 해시하여 생성합니다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저희프로젝트에서는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인증용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엑세스토큰과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엑세스토큰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재발급용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리프레시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토큰을 발급하였고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위의 사진과 같이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엑세스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토큰에는 사용자 아이디와 만료시간이 들어있고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,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리프레시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토큰에는 사용자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정보없이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 만료시간만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들어가있습니다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anose="020F0502020204030204" pitchFamily="34" charset="0"/>
              </a:rPr>
              <a:t>.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2662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 err="1"/>
              <a:t>Sessoin</a:t>
            </a:r>
            <a:r>
              <a:rPr kumimoji="1" lang="ko-KR" altLang="en-US" dirty="0"/>
              <a:t>이나 쿠키 탈취를 통해 일어나는 다양한 사고들을 예방하기 위해서 </a:t>
            </a:r>
            <a:r>
              <a:rPr kumimoji="1" lang="en-US" altLang="ko-KR" dirty="0"/>
              <a:t> JWT</a:t>
            </a:r>
            <a:r>
              <a:rPr kumimoji="1" lang="ko-KR" altLang="en-US" dirty="0"/>
              <a:t> 토큰을 통한 사용자 인증 및 권한 관리 체계를 구현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722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5335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다음 설명드릴 부분은 은행의 핵심 부분인 이체의 사용자 인증 관련 부분입니다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6005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기존의 방식에서 보안 엔트로피를 </a:t>
            </a:r>
            <a:r>
              <a:rPr kumimoji="1" lang="ko-KR" altLang="en-US" dirty="0" err="1"/>
              <a:t>증가시키기위해</a:t>
            </a:r>
            <a:r>
              <a:rPr kumimoji="1" lang="ko-KR" altLang="en-US" dirty="0"/>
              <a:t> 다음과 같이 이체를 새롭게 구성하였습니다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기존과 같이 서버는 사용자에게 보안카드의 숫자를 </a:t>
            </a:r>
            <a:r>
              <a:rPr kumimoji="1" lang="ko-KR" altLang="en-US" dirty="0" err="1"/>
              <a:t>입력하게지만</a:t>
            </a:r>
            <a:r>
              <a:rPr kumimoji="1" lang="ko-KR" altLang="en-US" dirty="0"/>
              <a:t> 내부적으로 </a:t>
            </a:r>
            <a:r>
              <a:rPr kumimoji="1" lang="ko-KR" altLang="en-US" dirty="0" err="1"/>
              <a:t>프론트엔드에서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JWT </a:t>
            </a:r>
            <a:r>
              <a:rPr kumimoji="1" lang="ko-KR" altLang="en-US" dirty="0" err="1"/>
              <a:t>리프레쉬</a:t>
            </a:r>
            <a:r>
              <a:rPr kumimoji="1" lang="ko-KR" altLang="en-US" dirty="0"/>
              <a:t> 토큰을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로 삼고 사용자가 입력한 숫자를 </a:t>
            </a:r>
            <a:r>
              <a:rPr kumimoji="1" lang="en-US" altLang="ko-KR" dirty="0"/>
              <a:t>Salt</a:t>
            </a:r>
            <a:r>
              <a:rPr kumimoji="1" lang="ko-KR" altLang="en-US" dirty="0"/>
              <a:t>로 사용해 </a:t>
            </a:r>
            <a:r>
              <a:rPr kumimoji="1" lang="en-US" altLang="ko-KR" dirty="0"/>
              <a:t>sha-2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hash </a:t>
            </a:r>
            <a:r>
              <a:rPr kumimoji="1" lang="ko-KR" altLang="en-US" dirty="0"/>
              <a:t>함수에 넣어 </a:t>
            </a:r>
            <a:r>
              <a:rPr kumimoji="1" lang="ko-KR" altLang="en-US" dirty="0" err="1"/>
              <a:t>랜덤한</a:t>
            </a:r>
            <a:r>
              <a:rPr kumimoji="1" lang="ko-KR" altLang="en-US" dirty="0"/>
              <a:t> 문자열을 서버로 </a:t>
            </a:r>
            <a:r>
              <a:rPr kumimoji="1" lang="ko-KR" altLang="en-US" dirty="0" err="1"/>
              <a:t>전송하게되고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서버 역시 해당 과정을 통해 생성한 </a:t>
            </a:r>
            <a:r>
              <a:rPr kumimoji="1" lang="en-US" altLang="ko-KR" dirty="0"/>
              <a:t>hash</a:t>
            </a:r>
            <a:r>
              <a:rPr kumimoji="1" lang="ko-KR" altLang="en-US" dirty="0"/>
              <a:t>값과 받은 값을 비교해 사용자 이체 인증을 마무리하게 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기존과 같이 사용자는 번호를 입력만 하지만 내부적으로 보안 엔트로피를 높여 보안적으로 우수하다는 것이 장점입니다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225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763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358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2512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1908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프로젝트 현재 진행 현황에 대해 </a:t>
            </a:r>
            <a:r>
              <a:rPr kumimoji="1" lang="ko-KR" altLang="en-US" dirty="0" err="1"/>
              <a:t>어쩌구</a:t>
            </a:r>
            <a:r>
              <a:rPr kumimoji="1" lang="en-US" altLang="ko-KR" dirty="0"/>
              <a:t>~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86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저희는 최종적으로 졸업 작품 전시회 전에는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통해 이미지 제작 및 로드 </a:t>
            </a:r>
            <a:r>
              <a:rPr kumimoji="1" lang="ko-KR" altLang="en-US" dirty="0" err="1"/>
              <a:t>벨런싱을</a:t>
            </a:r>
            <a:r>
              <a:rPr kumimoji="1" lang="ko-KR" altLang="en-US" dirty="0"/>
              <a:t> 하고자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7177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위는 현재의 프로젝트 배포 구조이고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아래는 </a:t>
            </a:r>
            <a:r>
              <a:rPr kumimoji="1" lang="ko-KR" altLang="en-US" dirty="0" err="1"/>
              <a:t>캡스톤</a:t>
            </a:r>
            <a:r>
              <a:rPr kumimoji="1" lang="ko-KR" altLang="en-US" dirty="0"/>
              <a:t> 디자인의 전시회에 만들 구조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153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저희는 최종적으로 졸업 작품 전시회 전에는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통해 이미지 제작 및 로드 </a:t>
            </a:r>
            <a:r>
              <a:rPr kumimoji="1" lang="ko-KR" altLang="en-US" dirty="0" err="1"/>
              <a:t>벨런싱을</a:t>
            </a:r>
            <a:r>
              <a:rPr kumimoji="1" lang="ko-KR" altLang="en-US" dirty="0"/>
              <a:t> 하고자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0761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저희는 최종적으로 졸업 작품 전시회 전에는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통해 이미지 제작 및 로드 </a:t>
            </a:r>
            <a:r>
              <a:rPr kumimoji="1" lang="ko-KR" altLang="en-US" dirty="0" err="1"/>
              <a:t>벨런싱을</a:t>
            </a:r>
            <a:r>
              <a:rPr kumimoji="1" lang="ko-KR" altLang="en-US" dirty="0"/>
              <a:t> 하고자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117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44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아직까지 사용자의 개인정보들을 다루는 많은 사이트들이 </a:t>
            </a:r>
            <a:r>
              <a:rPr kumimoji="1" lang="en-US" altLang="ko-KR" dirty="0"/>
              <a:t>http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사용하거나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https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혼용해서 사용하는 경우가 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2860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268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다음 영상과 같이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https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혼용해서 사용하는 경우 </a:t>
            </a:r>
            <a:r>
              <a:rPr kumimoji="1" lang="ko-KR" altLang="en-US" dirty="0" err="1"/>
              <a:t>쿠키값</a:t>
            </a:r>
            <a:r>
              <a:rPr kumimoji="1" lang="ko-KR" altLang="en-US" dirty="0"/>
              <a:t> 탈취를 통해 사용자인척 로그인이 가능하다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 err="1"/>
              <a:t>로그인서버와</a:t>
            </a:r>
            <a:r>
              <a:rPr kumimoji="1" lang="ko-KR" altLang="en-US" dirty="0"/>
              <a:t> 다른 서브들이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그림을 제공하자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설명할때</a:t>
            </a:r>
            <a:r>
              <a:rPr kumimoji="1" lang="ko-KR" altLang="en-US" dirty="0"/>
              <a:t> 그림이 필요하다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032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3956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팀의 기본주제인 홈페이지 제작 및 사용자 로그인 제작이라는 주제에 팀 내부에서 </a:t>
            </a:r>
            <a:r>
              <a:rPr kumimoji="1" lang="ko-KR" altLang="en-US" dirty="0" err="1"/>
              <a:t>브래인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스토밍을</a:t>
            </a:r>
            <a:r>
              <a:rPr kumimoji="1" lang="ko-KR" altLang="en-US" dirty="0"/>
              <a:t> 통해 저희는 최종적으로 상명대학생을 타겟으로 하는 모의 은행 사이트를 제작하게 되었습니다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0141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해당 부분 설명을 천천히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72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29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72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0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87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25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80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86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5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7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34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15.png"/><Relationship Id="rId10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microsoft.com/office/2007/relationships/hdphoto" Target="../media/hdphoto9.wdp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image" Target="../media/image8.png"/><Relationship Id="rId9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5.png"/><Relationship Id="rId10" Type="http://schemas.openxmlformats.org/officeDocument/2006/relationships/image" Target="../media/image61.png"/><Relationship Id="rId4" Type="http://schemas.openxmlformats.org/officeDocument/2006/relationships/image" Target="../media/image8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7.svg"/><Relationship Id="rId3" Type="http://schemas.openxmlformats.org/officeDocument/2006/relationships/image" Target="../media/image7.png"/><Relationship Id="rId7" Type="http://schemas.openxmlformats.org/officeDocument/2006/relationships/image" Target="../media/image63.jpe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5.svg"/><Relationship Id="rId5" Type="http://schemas.openxmlformats.org/officeDocument/2006/relationships/image" Target="../media/image15.png"/><Relationship Id="rId10" Type="http://schemas.openxmlformats.org/officeDocument/2006/relationships/image" Target="../media/image64.png"/><Relationship Id="rId4" Type="http://schemas.openxmlformats.org/officeDocument/2006/relationships/image" Target="../media/image8.png"/><Relationship Id="rId9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7.svg"/><Relationship Id="rId3" Type="http://schemas.openxmlformats.org/officeDocument/2006/relationships/image" Target="../media/image7.png"/><Relationship Id="rId7" Type="http://schemas.openxmlformats.org/officeDocument/2006/relationships/image" Target="../media/image63.jpe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5.svg"/><Relationship Id="rId5" Type="http://schemas.openxmlformats.org/officeDocument/2006/relationships/image" Target="../media/image15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8.png"/><Relationship Id="rId9" Type="http://schemas.openxmlformats.org/officeDocument/2006/relationships/image" Target="../media/image24.sv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63.jpe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73.gif"/><Relationship Id="rId5" Type="http://schemas.openxmlformats.org/officeDocument/2006/relationships/image" Target="../media/image2.png"/><Relationship Id="rId10" Type="http://schemas.openxmlformats.org/officeDocument/2006/relationships/image" Target="../media/image72.svg"/><Relationship Id="rId4" Type="http://schemas.openxmlformats.org/officeDocument/2006/relationships/image" Target="../media/image8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1.wdp"/><Relationship Id="rId3" Type="http://schemas.openxmlformats.org/officeDocument/2006/relationships/image" Target="../media/image7.png"/><Relationship Id="rId7" Type="http://schemas.openxmlformats.org/officeDocument/2006/relationships/image" Target="../media/image76.png"/><Relationship Id="rId12" Type="http://schemas.microsoft.com/office/2007/relationships/hdphoto" Target="../media/hdphoto10.wdp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78.png"/><Relationship Id="rId5" Type="http://schemas.openxmlformats.org/officeDocument/2006/relationships/image" Target="../media/image2.png"/><Relationship Id="rId15" Type="http://schemas.openxmlformats.org/officeDocument/2006/relationships/image" Target="../media/image79.png"/><Relationship Id="rId10" Type="http://schemas.openxmlformats.org/officeDocument/2006/relationships/image" Target="../media/image77.png"/><Relationship Id="rId4" Type="http://schemas.openxmlformats.org/officeDocument/2006/relationships/image" Target="../media/image8.png"/><Relationship Id="rId9" Type="http://schemas.openxmlformats.org/officeDocument/2006/relationships/image" Target="../media/image40.png"/><Relationship Id="rId1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2.sv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7.wdp"/><Relationship Id="rId5" Type="http://schemas.openxmlformats.org/officeDocument/2006/relationships/image" Target="../media/image2.png"/><Relationship Id="rId10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jpe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3">
            <a:extLst>
              <a:ext uri="{FF2B5EF4-FFF2-40B4-BE49-F238E27FC236}">
                <a16:creationId xmlns:a16="http://schemas.microsoft.com/office/drawing/2014/main" id="{293FCDDB-8169-88B5-AF9E-AF670FD2A199}"/>
              </a:ext>
            </a:extLst>
          </p:cNvPr>
          <p:cNvSpPr/>
          <p:nvPr/>
        </p:nvSpPr>
        <p:spPr>
          <a:xfrm>
            <a:off x="464820" y="381000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Picture 100" descr="Diagram, engineering drawing&#10;&#10;Description automatically generated">
            <a:extLst>
              <a:ext uri="{FF2B5EF4-FFF2-40B4-BE49-F238E27FC236}">
                <a16:creationId xmlns:a16="http://schemas.microsoft.com/office/drawing/2014/main" id="{ACF94E90-F856-5736-3546-AA2A273E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54" b="36354"/>
          <a:stretch/>
        </p:blipFill>
        <p:spPr>
          <a:xfrm>
            <a:off x="5574" y="23242"/>
            <a:ext cx="12198458" cy="3557284"/>
          </a:xfrm>
          <a:prstGeom prst="rect">
            <a:avLst/>
          </a:prstGeom>
        </p:spPr>
      </p:pic>
      <p:sp>
        <p:nvSpPr>
          <p:cNvPr id="86" name="직사각형 41">
            <a:extLst>
              <a:ext uri="{FF2B5EF4-FFF2-40B4-BE49-F238E27FC236}">
                <a16:creationId xmlns:a16="http://schemas.microsoft.com/office/drawing/2014/main" id="{C7CD5BF2-C385-000D-AB4F-E5090B8C16F0}"/>
              </a:ext>
            </a:extLst>
          </p:cNvPr>
          <p:cNvSpPr/>
          <p:nvPr/>
        </p:nvSpPr>
        <p:spPr>
          <a:xfrm rot="5400000">
            <a:off x="5893219" y="-5453152"/>
            <a:ext cx="409573" cy="1129043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A2E94F1-918A-1CA5-BD27-16D6F9CBB2F4}"/>
              </a:ext>
            </a:extLst>
          </p:cNvPr>
          <p:cNvSpPr/>
          <p:nvPr/>
        </p:nvSpPr>
        <p:spPr>
          <a:xfrm>
            <a:off x="0" y="3574023"/>
            <a:ext cx="12192000" cy="3140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7" name="직사각형 42">
            <a:extLst>
              <a:ext uri="{FF2B5EF4-FFF2-40B4-BE49-F238E27FC236}">
                <a16:creationId xmlns:a16="http://schemas.microsoft.com/office/drawing/2014/main" id="{2A3C967C-75AA-6CEA-0401-7F4ED0D3DBC6}"/>
              </a:ext>
            </a:extLst>
          </p:cNvPr>
          <p:cNvSpPr/>
          <p:nvPr/>
        </p:nvSpPr>
        <p:spPr>
          <a:xfrm>
            <a:off x="11743222" y="-12032"/>
            <a:ext cx="464820" cy="391298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68C212-C1C7-98A7-98DE-C93BD6EF8751}"/>
              </a:ext>
            </a:extLst>
          </p:cNvPr>
          <p:cNvSpPr txBox="1"/>
          <p:nvPr/>
        </p:nvSpPr>
        <p:spPr>
          <a:xfrm>
            <a:off x="1444160" y="3999494"/>
            <a:ext cx="434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46DA7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Emperor Penguin</a:t>
            </a:r>
            <a:endParaRPr lang="ko-KR" altLang="en-US" sz="4400" b="1" dirty="0">
              <a:solidFill>
                <a:srgbClr val="046DA7"/>
              </a:solidFill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73947B6-CFE1-966F-2853-3C247B55D2D2}"/>
              </a:ext>
            </a:extLst>
          </p:cNvPr>
          <p:cNvSpPr txBox="1"/>
          <p:nvPr/>
        </p:nvSpPr>
        <p:spPr>
          <a:xfrm>
            <a:off x="1444159" y="4672881"/>
            <a:ext cx="554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rgbClr val="1D2D61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캡스톤</a:t>
            </a:r>
            <a:r>
              <a:rPr lang="ko-KR" altLang="en-US" sz="5400" b="1" dirty="0">
                <a:solidFill>
                  <a:srgbClr val="1D2D61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 디자인 발표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8C8355-1CF1-4B57-E765-30C7B515EC2B}"/>
              </a:ext>
            </a:extLst>
          </p:cNvPr>
          <p:cNvSpPr txBox="1"/>
          <p:nvPr/>
        </p:nvSpPr>
        <p:spPr>
          <a:xfrm>
            <a:off x="1444160" y="5504479"/>
            <a:ext cx="5547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SangMyung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Univ,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컴퓨터 과학과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-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홈페이지 제작 및 보안채널 로그인 기능 구현</a:t>
            </a:r>
          </a:p>
        </p:txBody>
      </p:sp>
      <p:sp>
        <p:nvSpPr>
          <p:cNvPr id="98" name="직사각형 20">
            <a:extLst>
              <a:ext uri="{FF2B5EF4-FFF2-40B4-BE49-F238E27FC236}">
                <a16:creationId xmlns:a16="http://schemas.microsoft.com/office/drawing/2014/main" id="{C1CAF5B7-EAB1-A639-5ECF-92B72FE8E18F}"/>
              </a:ext>
            </a:extLst>
          </p:cNvPr>
          <p:cNvSpPr/>
          <p:nvPr/>
        </p:nvSpPr>
        <p:spPr>
          <a:xfrm>
            <a:off x="-12032" y="-12032"/>
            <a:ext cx="464820" cy="391298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6C833150-2A98-B32D-BD19-FCB940D9C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253632" y="6141762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0EFB9A-3D8D-43A9-130B-F5E540A320D5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4992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프로젝트 구조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1.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324542" y="184739"/>
              <a:ext cx="1265080" cy="180743"/>
              <a:chOff x="10352250" y="271844"/>
              <a:chExt cx="1148473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8E8D3DB9-F849-4E4F-833B-EE16CE68639E}"/>
                  </a:ext>
                </a:extLst>
              </p:cNvPr>
              <p:cNvSpPr/>
              <p:nvPr/>
            </p:nvSpPr>
            <p:spPr>
              <a:xfrm>
                <a:off x="10352250" y="271844"/>
                <a:ext cx="236540" cy="13410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Ⅰ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095522" y="392753"/>
              <a:ext cx="15431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프로젝트 개요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구조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79F0979-E9D1-C50F-531B-403D913FD25C}"/>
              </a:ext>
            </a:extLst>
          </p:cNvPr>
          <p:cNvGrpSpPr/>
          <p:nvPr/>
        </p:nvGrpSpPr>
        <p:grpSpPr>
          <a:xfrm>
            <a:off x="1586516" y="1751771"/>
            <a:ext cx="9018968" cy="2572029"/>
            <a:chOff x="1477891" y="1690432"/>
            <a:chExt cx="9018968" cy="257202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B4B8736-4D01-5B1B-38BC-4AD6A080EDA4}"/>
                </a:ext>
              </a:extLst>
            </p:cNvPr>
            <p:cNvGrpSpPr/>
            <p:nvPr/>
          </p:nvGrpSpPr>
          <p:grpSpPr>
            <a:xfrm>
              <a:off x="1867344" y="1690432"/>
              <a:ext cx="720000" cy="2166278"/>
              <a:chOff x="2117518" y="1523266"/>
              <a:chExt cx="720000" cy="2166278"/>
            </a:xfrm>
          </p:grpSpPr>
          <p:pic>
            <p:nvPicPr>
              <p:cNvPr id="6146" name="Picture 2" descr="Chrome: 빠르고 안전한 브라우저 - Google Play 앱">
                <a:extLst>
                  <a:ext uri="{FF2B5EF4-FFF2-40B4-BE49-F238E27FC236}">
                    <a16:creationId xmlns:a16="http://schemas.microsoft.com/office/drawing/2014/main" id="{1FFF131B-7EF9-3DF3-70EF-242C1F9A61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48438" y1="32617" x2="44336" y2="67383"/>
                            <a14:foregroundMark x1="34961" y1="39258" x2="69727" y2="70117"/>
                            <a14:foregroundMark x1="44336" y1="39258" x2="52344" y2="60742"/>
                            <a14:foregroundMark x1="53711" y1="41992" x2="72461" y2="47266"/>
                            <a14:foregroundMark x1="31055" y1="20508" x2="59180" y2="58008"/>
                            <a14:foregroundMark x1="48438" y1="43359" x2="39063" y2="59375"/>
                            <a14:foregroundMark x1="61719" y1="51367" x2="72461" y2="63477"/>
                            <a14:foregroundMark x1="37695" y1="60742" x2="73828" y2="67383"/>
                            <a14:foregroundMark x1="64453" y1="62109" x2="49805" y2="66016"/>
                            <a14:foregroundMark x1="55078" y1="58008" x2="73828" y2="58008"/>
                            <a14:foregroundMark x1="59180" y1="56641" x2="37695" y2="59375"/>
                            <a14:foregroundMark x1="53711" y1="46094" x2="29688" y2="51367"/>
                            <a14:foregroundMark x1="65820" y1="31250" x2="31055" y2="52734"/>
                            <a14:foregroundMark x1="45703" y1="33984" x2="29688" y2="46094"/>
                            <a14:foregroundMark x1="37695" y1="33984" x2="26953" y2="48633"/>
                            <a14:foregroundMark x1="41797" y1="20508" x2="21680" y2="41992"/>
                            <a14:foregroundMark x1="33594" y1="27344" x2="24414" y2="43359"/>
                            <a14:foregroundMark x1="42969" y1="23242" x2="84570" y2="31250"/>
                            <a14:foregroundMark x1="26953" y1="29883" x2="87109" y2="29883"/>
                            <a14:foregroundMark x1="31055" y1="17969" x2="72461" y2="35352"/>
                            <a14:foregroundMark x1="44336" y1="24609" x2="21680" y2="46094"/>
                            <a14:foregroundMark x1="55078" y1="31250" x2="32422" y2="51367"/>
                            <a14:foregroundMark x1="37695" y1="43359" x2="34961" y2="59375"/>
                            <a14:foregroundMark x1="33594" y1="44727" x2="39063" y2="66016"/>
                            <a14:foregroundMark x1="17578" y1="33984" x2="39063" y2="56641"/>
                            <a14:foregroundMark x1="39063" y1="47266" x2="71094" y2="59375"/>
                            <a14:foregroundMark x1="41797" y1="48633" x2="64453" y2="60742"/>
                            <a14:foregroundMark x1="56445" y1="47266" x2="59180" y2="63477"/>
                            <a14:foregroundMark x1="59180" y1="46094" x2="59180" y2="59375"/>
                            <a14:foregroundMark x1="57813" y1="39258" x2="65820" y2="64648"/>
                            <a14:foregroundMark x1="57813" y1="41992" x2="67188" y2="63477"/>
                            <a14:foregroundMark x1="64453" y1="44727" x2="69727" y2="63477"/>
                            <a14:foregroundMark x1="63086" y1="43359" x2="64453" y2="62109"/>
                            <a14:foregroundMark x1="56445" y1="41992" x2="64453" y2="59375"/>
                            <a14:foregroundMark x1="61719" y1="37891" x2="76367" y2="62109"/>
                            <a14:foregroundMark x1="60352" y1="44727" x2="69727" y2="59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7518" y="2969544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8" name="Picture 4" descr="Apple - 지원 - 다운로드 (KR)">
                <a:extLst>
                  <a:ext uri="{FF2B5EF4-FFF2-40B4-BE49-F238E27FC236}">
                    <a16:creationId xmlns:a16="http://schemas.microsoft.com/office/drawing/2014/main" id="{A94E0BB8-798F-09B4-BAF6-0A48DC4E3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7518" y="2249544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0" name="Picture 6" descr="Firefox Browser 다운로드 — Mozilla가 만든 빠르고 사생활 보호를 위한 무료 브라우저">
                <a:extLst>
                  <a:ext uri="{FF2B5EF4-FFF2-40B4-BE49-F238E27FC236}">
                    <a16:creationId xmlns:a16="http://schemas.microsoft.com/office/drawing/2014/main" id="{D6B4F867-B1BF-33A0-061E-4881BB239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778" b="97778" l="4889" r="94667">
                            <a14:foregroundMark x1="29333" y1="45778" x2="12000" y2="67111"/>
                            <a14:foregroundMark x1="9333" y1="40444" x2="6667" y2="69778"/>
                            <a14:foregroundMark x1="5333" y1="45778" x2="39111" y2="85778"/>
                            <a14:foregroundMark x1="28000" y1="84444" x2="52444" y2="93778"/>
                            <a14:foregroundMark x1="29333" y1="85778" x2="75111" y2="84444"/>
                            <a14:foregroundMark x1="21333" y1="36444" x2="47111" y2="31111"/>
                            <a14:foregroundMark x1="33778" y1="40444" x2="76444" y2="41778"/>
                            <a14:foregroundMark x1="75111" y1="21778" x2="76444" y2="73778"/>
                            <a14:foregroundMark x1="83111" y1="56444" x2="85778" y2="72444"/>
                            <a14:foregroundMark x1="85778" y1="52444" x2="87111" y2="73778"/>
                            <a14:foregroundMark x1="88444" y1="49778" x2="91111" y2="71111"/>
                            <a14:foregroundMark x1="91111" y1="51111" x2="87111" y2="77778"/>
                            <a14:foregroundMark x1="35111" y1="97778" x2="61778" y2="95111"/>
                            <a14:foregroundMark x1="74400" y1="93778" x2="75390" y2="93778"/>
                            <a14:foregroundMark x1="37778" y1="93778" x2="67022" y2="93778"/>
                            <a14:foregroundMark x1="85778" y1="44000" x2="87111" y2="50222"/>
                            <a14:foregroundMark x1="87111" y1="46222" x2="88889" y2="51556"/>
                            <a14:foregroundMark x1="92444" y1="47556" x2="92444" y2="61333"/>
                            <a14:foregroundMark x1="94667" y1="55111" x2="93333" y2="61778"/>
                            <a14:backgroundMark x1="73778" y1="96889" x2="80889" y2="94222"/>
                            <a14:backgroundMark x1="76889" y1="96444" x2="72000" y2="99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7518" y="1523266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52" name="Picture 8" descr="React.JS] 강좌 3편 JSX | VELOPERT.LOG">
              <a:extLst>
                <a:ext uri="{FF2B5EF4-FFF2-40B4-BE49-F238E27FC236}">
                  <a16:creationId xmlns:a16="http://schemas.microsoft.com/office/drawing/2014/main" id="{B7AD8EE1-836E-E516-17A4-6D0EC1D5E8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5" t="22640" r="22059" b="24208"/>
            <a:stretch/>
          </p:blipFill>
          <p:spPr bwMode="auto">
            <a:xfrm>
              <a:off x="3382468" y="2413571"/>
              <a:ext cx="1936178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번역] Spring (1) 역사, 핵심 요소">
              <a:extLst>
                <a:ext uri="{FF2B5EF4-FFF2-40B4-BE49-F238E27FC236}">
                  <a16:creationId xmlns:a16="http://schemas.microsoft.com/office/drawing/2014/main" id="{5F93C4B5-0E14-556F-EC1F-91CD351AF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1" t="32551" r="20345" b="32171"/>
            <a:stretch/>
          </p:blipFill>
          <p:spPr bwMode="auto">
            <a:xfrm>
              <a:off x="6113770" y="2413571"/>
              <a:ext cx="2434122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Database with solid fill">
              <a:extLst>
                <a:ext uri="{FF2B5EF4-FFF2-40B4-BE49-F238E27FC236}">
                  <a16:creationId xmlns:a16="http://schemas.microsoft.com/office/drawing/2014/main" id="{430113E5-D09A-7B7B-75E0-77891E07C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51831" y="2316371"/>
              <a:ext cx="914400" cy="91440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48D614-38E6-D495-1E16-742C620B66F1}"/>
                </a:ext>
              </a:extLst>
            </p:cNvPr>
            <p:cNvCxnSpPr>
              <a:cxnSpLocks/>
              <a:stCxn id="6150" idx="3"/>
              <a:endCxn id="6152" idx="1"/>
            </p:cNvCxnSpPr>
            <p:nvPr/>
          </p:nvCxnSpPr>
          <p:spPr>
            <a:xfrm>
              <a:off x="2587344" y="2050432"/>
              <a:ext cx="795124" cy="723139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615CF5D-8908-8BE7-0E1F-88504FD4969D}"/>
                </a:ext>
              </a:extLst>
            </p:cNvPr>
            <p:cNvCxnSpPr>
              <a:cxnSpLocks/>
              <a:stCxn id="6148" idx="3"/>
              <a:endCxn id="6152" idx="1"/>
            </p:cNvCxnSpPr>
            <p:nvPr/>
          </p:nvCxnSpPr>
          <p:spPr>
            <a:xfrm flipV="1">
              <a:off x="2587344" y="2773571"/>
              <a:ext cx="795124" cy="3139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952F1D5-EC06-3E45-EB24-6FD0696C7A9B}"/>
                </a:ext>
              </a:extLst>
            </p:cNvPr>
            <p:cNvCxnSpPr>
              <a:cxnSpLocks/>
              <a:stCxn id="6146" idx="3"/>
              <a:endCxn id="6152" idx="1"/>
            </p:cNvCxnSpPr>
            <p:nvPr/>
          </p:nvCxnSpPr>
          <p:spPr>
            <a:xfrm flipV="1">
              <a:off x="2587344" y="2773571"/>
              <a:ext cx="795124" cy="723139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BEB1B7-078B-690D-61F3-777D606B1916}"/>
                </a:ext>
              </a:extLst>
            </p:cNvPr>
            <p:cNvCxnSpPr>
              <a:cxnSpLocks/>
              <a:stCxn id="6152" idx="3"/>
              <a:endCxn id="6154" idx="1"/>
            </p:cNvCxnSpPr>
            <p:nvPr/>
          </p:nvCxnSpPr>
          <p:spPr>
            <a:xfrm>
              <a:off x="5318646" y="2773571"/>
              <a:ext cx="795124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3F4C542-2829-4CE2-8275-AAFC56682EDD}"/>
                </a:ext>
              </a:extLst>
            </p:cNvPr>
            <p:cNvCxnSpPr>
              <a:cxnSpLocks/>
              <a:stCxn id="6154" idx="3"/>
              <a:endCxn id="5" idx="1"/>
            </p:cNvCxnSpPr>
            <p:nvPr/>
          </p:nvCxnSpPr>
          <p:spPr>
            <a:xfrm>
              <a:off x="8547892" y="2773571"/>
              <a:ext cx="803939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0A0D8C-96C5-D036-1840-8F64B6A711C2}"/>
                </a:ext>
              </a:extLst>
            </p:cNvPr>
            <p:cNvSpPr txBox="1"/>
            <p:nvPr/>
          </p:nvSpPr>
          <p:spPr>
            <a:xfrm>
              <a:off x="2804581" y="2057627"/>
              <a:ext cx="39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①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A7E067-3648-2724-D18C-23B657477E10}"/>
                </a:ext>
              </a:extLst>
            </p:cNvPr>
            <p:cNvSpPr txBox="1"/>
            <p:nvPr/>
          </p:nvSpPr>
          <p:spPr>
            <a:xfrm>
              <a:off x="5538450" y="2404239"/>
              <a:ext cx="39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②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1B1163-4101-C8E5-069C-A3A9B71BAD97}"/>
                </a:ext>
              </a:extLst>
            </p:cNvPr>
            <p:cNvSpPr txBox="1"/>
            <p:nvPr/>
          </p:nvSpPr>
          <p:spPr>
            <a:xfrm>
              <a:off x="8806311" y="2426959"/>
              <a:ext cx="39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③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E5250D-2677-4BC9-F2B8-2E6D01A94E98}"/>
                </a:ext>
              </a:extLst>
            </p:cNvPr>
            <p:cNvSpPr txBox="1"/>
            <p:nvPr/>
          </p:nvSpPr>
          <p:spPr>
            <a:xfrm>
              <a:off x="8806311" y="2818116"/>
              <a:ext cx="39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④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BDF88D-FECE-32D8-277B-D8CEE26F9536}"/>
                </a:ext>
              </a:extLst>
            </p:cNvPr>
            <p:cNvSpPr txBox="1"/>
            <p:nvPr/>
          </p:nvSpPr>
          <p:spPr>
            <a:xfrm>
              <a:off x="5538450" y="2798139"/>
              <a:ext cx="39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⑤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55C9E15-15F4-AC27-E436-0382E0DC4706}"/>
                </a:ext>
              </a:extLst>
            </p:cNvPr>
            <p:cNvSpPr txBox="1"/>
            <p:nvPr/>
          </p:nvSpPr>
          <p:spPr>
            <a:xfrm>
              <a:off x="2804581" y="3123323"/>
              <a:ext cx="39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⑥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090683-D955-01FF-FFD2-DB2087D9ACC5}"/>
                </a:ext>
              </a:extLst>
            </p:cNvPr>
            <p:cNvSpPr txBox="1"/>
            <p:nvPr/>
          </p:nvSpPr>
          <p:spPr>
            <a:xfrm>
              <a:off x="1477891" y="3923907"/>
              <a:ext cx="1499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사용자 브라우저 </a:t>
              </a:r>
              <a:endParaRPr lang="en-KR" sz="1600" dirty="0"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C956F2-8B06-5D96-77DD-943EF4923035}"/>
                </a:ext>
              </a:extLst>
            </p:cNvPr>
            <p:cNvSpPr txBox="1"/>
            <p:nvPr/>
          </p:nvSpPr>
          <p:spPr>
            <a:xfrm>
              <a:off x="3662730" y="3169489"/>
              <a:ext cx="13756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Front – End</a:t>
              </a:r>
              <a:b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</a:br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React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145F75-94F0-51CD-909D-667296D3E7E0}"/>
                </a:ext>
              </a:extLst>
            </p:cNvPr>
            <p:cNvSpPr txBox="1"/>
            <p:nvPr/>
          </p:nvSpPr>
          <p:spPr>
            <a:xfrm>
              <a:off x="6373980" y="3169489"/>
              <a:ext cx="1913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Back – End</a:t>
              </a:r>
              <a:b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</a:br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Spring Framwork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FAD53BC-9BAD-D3CF-9E60-10A503E12040}"/>
                </a:ext>
              </a:extLst>
            </p:cNvPr>
            <p:cNvSpPr txBox="1"/>
            <p:nvPr/>
          </p:nvSpPr>
          <p:spPr>
            <a:xfrm>
              <a:off x="9121204" y="3169489"/>
              <a:ext cx="13756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Database</a:t>
              </a:r>
              <a:br>
                <a:rPr lang="en-KR" dirty="0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</a:br>
              <a:r>
                <a:rPr lang="en-US" dirty="0" err="1"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Mysql</a:t>
              </a:r>
              <a:endParaRPr lang="en-KR" dirty="0"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4CD09AF-F6AE-387F-20EF-2F3A5180F275}"/>
              </a:ext>
            </a:extLst>
          </p:cNvPr>
          <p:cNvSpPr txBox="1"/>
          <p:nvPr/>
        </p:nvSpPr>
        <p:spPr>
          <a:xfrm>
            <a:off x="1586516" y="4556561"/>
            <a:ext cx="6983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사용자가 브라우저를 통해 홈페이지에 접속</a:t>
            </a:r>
            <a:endParaRPr lang="en-US" altLang="ko-KR" sz="16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AutoNum type="arabicParenR"/>
            </a:pP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React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에서 사용자에게 받은 입력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(</a:t>
            </a:r>
            <a:r>
              <a:rPr lang="en-US" altLang="ko-KR" sz="16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Json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)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과 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URL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을 통해 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Spring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에 결과를 요청</a:t>
            </a:r>
            <a:endParaRPr lang="en-US" altLang="ko-KR" sz="16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AutoNum type="arabicParenR"/>
            </a:pP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Spring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은 전달받은 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URL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와 인자들을 통해 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DB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에서 원하는 정보 요청</a:t>
            </a:r>
            <a:endParaRPr lang="en-US" altLang="ko-KR" sz="16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AutoNum type="arabicParenR"/>
            </a:pPr>
            <a:r>
              <a:rPr lang="en-US" sz="16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Mysql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은 </a:t>
            </a:r>
            <a:r>
              <a:rPr lang="ko-KR" altLang="en-US" sz="16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요청받는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정보를 탐색 후 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Spring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에 전달</a:t>
            </a:r>
            <a:endParaRPr lang="en-US" altLang="ko-KR" sz="16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AutoNum type="arabicParenR"/>
            </a:pPr>
            <a:r>
              <a:rPr lang="en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Spring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은 해당 데이터를 </a:t>
            </a:r>
            <a:r>
              <a:rPr lang="en-US" altLang="ko-KR" sz="16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Json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형태로 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React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에게 전달</a:t>
            </a:r>
            <a:endParaRPr lang="en-US" altLang="ko-KR" sz="16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AutoNum type="arabicParenR"/>
            </a:pPr>
            <a:r>
              <a:rPr 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React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는 해당 데이터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(</a:t>
            </a:r>
            <a:r>
              <a:rPr lang="en-US" altLang="ko-KR" sz="16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Json</a:t>
            </a:r>
            <a:r>
              <a:rPr lang="en-US" altLang="ko-KR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)</a:t>
            </a:r>
            <a:r>
              <a:rPr lang="ko-KR" altLang="en-US" sz="16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을 가공해 사용자에게 출력</a:t>
            </a:r>
            <a:endParaRPr lang="en-KR" sz="16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pic>
        <p:nvPicPr>
          <p:cNvPr id="4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881DBCB7-63BA-302E-ACDE-45765321E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3">
            <a:extLst>
              <a:ext uri="{FF2B5EF4-FFF2-40B4-BE49-F238E27FC236}">
                <a16:creationId xmlns:a16="http://schemas.microsoft.com/office/drawing/2014/main" id="{F1B9E33D-0EFC-65A4-1A89-0FE7D4488D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EAF2-1354-4815-BB12-821E9364EAA7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10/28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2947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A348D11-4335-4BFC-AAFD-A5760534274D}"/>
              </a:ext>
            </a:extLst>
          </p:cNvPr>
          <p:cNvSpPr/>
          <p:nvPr/>
        </p:nvSpPr>
        <p:spPr>
          <a:xfrm>
            <a:off x="464820" y="400352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3073155" y="1286942"/>
            <a:ext cx="603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1D2D61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02. </a:t>
            </a:r>
            <a:r>
              <a:rPr lang="ko-KR" altLang="en-US" sz="4800" dirty="0">
                <a:solidFill>
                  <a:srgbClr val="1D2D61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보안 채널 및 로그인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4F9995-D8A3-4FFA-8DE3-3CC68B0C9F28}"/>
              </a:ext>
            </a:extLst>
          </p:cNvPr>
          <p:cNvSpPr txBox="1"/>
          <p:nvPr/>
        </p:nvSpPr>
        <p:spPr>
          <a:xfrm>
            <a:off x="3315839" y="2238326"/>
            <a:ext cx="5547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SangMyung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Univ,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컴퓨터 과학과</a:t>
            </a:r>
            <a:b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홈페이지 제작 및 보안채널 로그인 기능 구현</a:t>
            </a:r>
          </a:p>
        </p:txBody>
      </p:sp>
      <p:pic>
        <p:nvPicPr>
          <p:cNvPr id="9" name="그림 8" descr="추상 라인 아트 고층 빌딩">
            <a:extLst>
              <a:ext uri="{FF2B5EF4-FFF2-40B4-BE49-F238E27FC236}">
                <a16:creationId xmlns:a16="http://schemas.microsoft.com/office/drawing/2014/main" id="{DFC5E64E-43B1-4C2D-BEAD-1A7D4B2210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97" b="97388" l="684" r="97900">
                        <a14:foregroundMark x1="18457" y1="78955" x2="39502" y2="61684"/>
                        <a14:foregroundMark x1="39502" y1="61684" x2="29785" y2="56096"/>
                        <a14:foregroundMark x1="78076" y1="48549" x2="32813" y2="52177"/>
                        <a14:foregroundMark x1="32813" y1="52177" x2="55176" y2="47460"/>
                        <a14:foregroundMark x1="26953" y1="50173" x2="23265" y2="50528"/>
                        <a14:foregroundMark x1="55176" y1="47460" x2="27548" y2="50116"/>
                        <a14:foregroundMark x1="81543" y1="43396" x2="30119" y2="45809"/>
                        <a14:foregroundMark x1="17017" y1="62131" x2="23633" y2="74528"/>
                        <a14:foregroundMark x1="23633" y1="74528" x2="23633" y2="74528"/>
                        <a14:foregroundMark x1="80957" y1="59144" x2="3662" y2="75544"/>
                        <a14:foregroundMark x1="3662" y1="75544" x2="3271" y2="75907"/>
                        <a14:foregroundMark x1="72900" y1="91655" x2="781" y2="88171"/>
                        <a14:foregroundMark x1="391" y1="98476" x2="13477" y2="96226"/>
                        <a14:foregroundMark x1="13477" y1="96226" x2="48438" y2="97460"/>
                        <a14:foregroundMark x1="82129" y1="60522" x2="97119" y2="64296"/>
                        <a14:foregroundMark x1="59033" y1="71480" x2="30371" y2="74165"/>
                        <a14:foregroundMark x1="47119" y1="62917" x2="47119" y2="62917"/>
                        <a14:foregroundMark x1="48828" y1="63280" x2="48828" y2="63280"/>
                        <a14:foregroundMark x1="43066" y1="78665" x2="43066" y2="78665"/>
                        <a14:foregroundMark x1="43652" y1="78665" x2="43652" y2="78665"/>
                        <a14:foregroundMark x1="89404" y1="71118" x2="89404" y2="71118"/>
                        <a14:foregroundMark x1="75977" y1="55007" x2="86768" y2="55007"/>
                        <a14:foregroundMark x1="86768" y1="55007" x2="97705" y2="60885"/>
                        <a14:foregroundMark x1="97705" y1="60885" x2="97900" y2="60885"/>
                        <a14:foregroundMark x1="87500" y1="50943" x2="84033" y2="50290"/>
                        <a14:foregroundMark x1="95752" y1="59144" x2="88281" y2="53991"/>
                        <a14:foregroundMark x1="92480" y1="51959" x2="86914" y2="48549"/>
                        <a14:backgroundMark x1="13867" y1="53701" x2="13867" y2="53701"/>
                        <a14:backgroundMark x1="18262" y1="53338" x2="18262" y2="53338"/>
                        <a14:backgroundMark x1="14990" y1="48186" x2="28076" y2="48911"/>
                        <a14:backgroundMark x1="29639" y1="44775" x2="6152" y2="49202"/>
                        <a14:backgroundMark x1="6152" y1="49202" x2="6152" y2="49202"/>
                        <a14:backgroundMark x1="29248" y1="33527" x2="13086" y2="44412"/>
                        <a14:backgroundMark x1="25977" y1="23585" x2="14600" y2="51306"/>
                        <a14:backgroundMark x1="28662" y1="28374" x2="10010" y2="49565"/>
                        <a14:backgroundMark x1="25977" y1="29028" x2="9814" y2="43106"/>
                        <a14:backgroundMark x1="9814" y1="43106" x2="9619" y2="43396"/>
                        <a14:backgroundMark x1="21143" y1="32148" x2="6543" y2="50943"/>
                        <a14:backgroundMark x1="27295" y1="42380" x2="17285" y2="43759"/>
                        <a14:backgroundMark x1="21143" y1="32148" x2="13281" y2="34180"/>
                        <a14:backgroundMark x1="21338" y1="31785" x2="26172" y2="31132"/>
                        <a14:backgroundMark x1="16357" y1="11974" x2="16553" y2="11611"/>
                        <a14:backgroundMark x1="14600" y1="13353" x2="13477" y2="27721"/>
                        <a14:backgroundMark x1="16357" y1="10595" x2="14209" y2="21916"/>
                        <a14:backgroundMark x1="15967" y1="11248" x2="14063" y2="20174"/>
                        <a14:backgroundMark x1="18262" y1="40276" x2="23926" y2="43396"/>
                        <a14:backgroundMark x1="17578" y1="44267" x2="25488" y2="45501"/>
                        <a14:backgroundMark x1="21680" y1="30044" x2="21436" y2="31713"/>
                        <a14:backgroundMark x1="7813" y1="51234" x2="18604" y2="50798"/>
                        <a14:backgroundMark x1="12158" y1="53338" x2="24512" y2="48911"/>
                        <a14:backgroundMark x1="6152" y1="57620" x2="17676" y2="54064"/>
                        <a14:backgroundMark x1="5664" y1="57475" x2="12500" y2="53048"/>
                        <a14:backgroundMark x1="11914" y1="53483" x2="5322" y2="64877"/>
                        <a14:backgroundMark x1="15576" y1="52612" x2="10840" y2="54935"/>
                        <a14:backgroundMark x1="19824" y1="53483" x2="9180" y2="62046"/>
                        <a14:backgroundMark x1="19482" y1="56168" x2="8838" y2="59579"/>
                        <a14:backgroundMark x1="17920" y1="55878" x2="9180" y2="58491"/>
                        <a14:backgroundMark x1="15479" y1="56894" x2="9521" y2="62192"/>
                        <a14:backgroundMark x1="19189" y1="58999" x2="14355" y2="62337"/>
                        <a14:backgroundMark x1="17578" y1="58636" x2="12988" y2="61901"/>
                        <a14:backgroundMark x1="15771" y1="59289" x2="13330" y2="60160"/>
                      </a14:backgroundRemoval>
                    </a14:imgEffect>
                  </a14:imgLayer>
                </a14:imgProps>
              </a:ext>
            </a:extLst>
          </a:blip>
          <a:srcRect t="35760" b="5036"/>
          <a:stretch/>
        </p:blipFill>
        <p:spPr>
          <a:xfrm>
            <a:off x="-4073" y="2805355"/>
            <a:ext cx="12191999" cy="4060265"/>
          </a:xfrm>
          <a:prstGeom prst="rect">
            <a:avLst/>
          </a:prstGeom>
          <a:noFill/>
        </p:spPr>
      </p:pic>
      <p:sp>
        <p:nvSpPr>
          <p:cNvPr id="18" name="평행 사변형 12">
            <a:extLst>
              <a:ext uri="{FF2B5EF4-FFF2-40B4-BE49-F238E27FC236}">
                <a16:creationId xmlns:a16="http://schemas.microsoft.com/office/drawing/2014/main" id="{76837BFB-6C6F-45A3-9560-7964CA287CF0}"/>
              </a:ext>
            </a:extLst>
          </p:cNvPr>
          <p:cNvSpPr/>
          <p:nvPr/>
        </p:nvSpPr>
        <p:spPr>
          <a:xfrm rot="7616888" flipH="1">
            <a:off x="5762364" y="2868567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09745 w 2076970"/>
              <a:gd name="connsiteY1" fmla="*/ 40338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09745" y="40338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19" name="직각 삼각형 10">
            <a:extLst>
              <a:ext uri="{FF2B5EF4-FFF2-40B4-BE49-F238E27FC236}">
                <a16:creationId xmlns:a16="http://schemas.microsoft.com/office/drawing/2014/main" id="{178799B7-80A8-463E-9E2B-8A483E13EDCA}"/>
              </a:ext>
            </a:extLst>
          </p:cNvPr>
          <p:cNvSpPr/>
          <p:nvPr/>
        </p:nvSpPr>
        <p:spPr>
          <a:xfrm rot="5400000" flipH="1" flipV="1">
            <a:off x="9245600" y="2912235"/>
            <a:ext cx="206756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  <a:gd name="connsiteX0" fmla="*/ 970280 w 2067560"/>
              <a:gd name="connsiteY0" fmla="*/ 3825240 h 3825240"/>
              <a:gd name="connsiteX1" fmla="*/ 0 w 2067560"/>
              <a:gd name="connsiteY1" fmla="*/ 0 h 3825240"/>
              <a:gd name="connsiteX2" fmla="*/ 2067560 w 2067560"/>
              <a:gd name="connsiteY2" fmla="*/ 3825240 h 3825240"/>
              <a:gd name="connsiteX3" fmla="*/ 970280 w 206756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7560" h="3825240">
                <a:moveTo>
                  <a:pt x="970280" y="3825240"/>
                </a:moveTo>
                <a:lnTo>
                  <a:pt x="0" y="0"/>
                </a:lnTo>
                <a:lnTo>
                  <a:pt x="2067560" y="3825240"/>
                </a:lnTo>
                <a:lnTo>
                  <a:pt x="97028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81DB98A-CCA2-41CF-83EE-FE075CFC665E}"/>
              </a:ext>
            </a:extLst>
          </p:cNvPr>
          <p:cNvSpPr/>
          <p:nvPr/>
        </p:nvSpPr>
        <p:spPr>
          <a:xfrm rot="3218114" flipH="1" flipV="1">
            <a:off x="849779" y="1582174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A722F2F-3FC7-4560-9BC3-4214492FF537}"/>
              </a:ext>
            </a:extLst>
          </p:cNvPr>
          <p:cNvSpPr/>
          <p:nvPr/>
        </p:nvSpPr>
        <p:spPr>
          <a:xfrm>
            <a:off x="0" y="4536286"/>
            <a:ext cx="11366917" cy="2308069"/>
          </a:xfrm>
          <a:custGeom>
            <a:avLst/>
            <a:gdLst>
              <a:gd name="connsiteX0" fmla="*/ 4469519 w 11384697"/>
              <a:gd name="connsiteY0" fmla="*/ 0 h 2308069"/>
              <a:gd name="connsiteX1" fmla="*/ 11384697 w 11384697"/>
              <a:gd name="connsiteY1" fmla="*/ 2308069 h 2308069"/>
              <a:gd name="connsiteX2" fmla="*/ 1 w 11384697"/>
              <a:gd name="connsiteY2" fmla="*/ 2308069 h 2308069"/>
              <a:gd name="connsiteX3" fmla="*/ 1 w 11384697"/>
              <a:gd name="connsiteY3" fmla="*/ 2308069 h 2308069"/>
              <a:gd name="connsiteX4" fmla="*/ 0 w 11384697"/>
              <a:gd name="connsiteY4" fmla="*/ 2308069 h 2308069"/>
              <a:gd name="connsiteX5" fmla="*/ 0 w 11384697"/>
              <a:gd name="connsiteY5" fmla="*/ 1658291 h 2308069"/>
              <a:gd name="connsiteX6" fmla="*/ 4469519 w 11384697"/>
              <a:gd name="connsiteY6" fmla="*/ 0 h 2308069"/>
              <a:gd name="connsiteX0" fmla="*/ 4469519 w 11486297"/>
              <a:gd name="connsiteY0" fmla="*/ 0 h 2308069"/>
              <a:gd name="connsiteX1" fmla="*/ 11486297 w 11486297"/>
              <a:gd name="connsiteY1" fmla="*/ 2308069 h 2308069"/>
              <a:gd name="connsiteX2" fmla="*/ 1 w 11486297"/>
              <a:gd name="connsiteY2" fmla="*/ 2308069 h 2308069"/>
              <a:gd name="connsiteX3" fmla="*/ 1 w 11486297"/>
              <a:gd name="connsiteY3" fmla="*/ 2308069 h 2308069"/>
              <a:gd name="connsiteX4" fmla="*/ 0 w 11486297"/>
              <a:gd name="connsiteY4" fmla="*/ 2308069 h 2308069"/>
              <a:gd name="connsiteX5" fmla="*/ 0 w 11486297"/>
              <a:gd name="connsiteY5" fmla="*/ 1658291 h 2308069"/>
              <a:gd name="connsiteX6" fmla="*/ 4469519 w 11486297"/>
              <a:gd name="connsiteY6" fmla="*/ 0 h 2308069"/>
              <a:gd name="connsiteX0" fmla="*/ 4469519 w 11417717"/>
              <a:gd name="connsiteY0" fmla="*/ 0 h 2308069"/>
              <a:gd name="connsiteX1" fmla="*/ 11417717 w 11417717"/>
              <a:gd name="connsiteY1" fmla="*/ 2308069 h 2308069"/>
              <a:gd name="connsiteX2" fmla="*/ 1 w 11417717"/>
              <a:gd name="connsiteY2" fmla="*/ 2308069 h 2308069"/>
              <a:gd name="connsiteX3" fmla="*/ 1 w 11417717"/>
              <a:gd name="connsiteY3" fmla="*/ 2308069 h 2308069"/>
              <a:gd name="connsiteX4" fmla="*/ 0 w 11417717"/>
              <a:gd name="connsiteY4" fmla="*/ 2308069 h 2308069"/>
              <a:gd name="connsiteX5" fmla="*/ 0 w 11417717"/>
              <a:gd name="connsiteY5" fmla="*/ 1658291 h 2308069"/>
              <a:gd name="connsiteX6" fmla="*/ 4469519 w 11417717"/>
              <a:gd name="connsiteY6" fmla="*/ 0 h 2308069"/>
              <a:gd name="connsiteX0" fmla="*/ 4469519 w 11356757"/>
              <a:gd name="connsiteY0" fmla="*/ 0 h 2308069"/>
              <a:gd name="connsiteX1" fmla="*/ 11356757 w 11356757"/>
              <a:gd name="connsiteY1" fmla="*/ 2308069 h 2308069"/>
              <a:gd name="connsiteX2" fmla="*/ 1 w 11356757"/>
              <a:gd name="connsiteY2" fmla="*/ 2308069 h 2308069"/>
              <a:gd name="connsiteX3" fmla="*/ 1 w 11356757"/>
              <a:gd name="connsiteY3" fmla="*/ 2308069 h 2308069"/>
              <a:gd name="connsiteX4" fmla="*/ 0 w 11356757"/>
              <a:gd name="connsiteY4" fmla="*/ 2308069 h 2308069"/>
              <a:gd name="connsiteX5" fmla="*/ 0 w 11356757"/>
              <a:gd name="connsiteY5" fmla="*/ 1658291 h 2308069"/>
              <a:gd name="connsiteX6" fmla="*/ 4469519 w 11356757"/>
              <a:gd name="connsiteY6" fmla="*/ 0 h 2308069"/>
              <a:gd name="connsiteX0" fmla="*/ 4469519 w 11316117"/>
              <a:gd name="connsiteY0" fmla="*/ 0 h 2308069"/>
              <a:gd name="connsiteX1" fmla="*/ 11316117 w 11316117"/>
              <a:gd name="connsiteY1" fmla="*/ 2308069 h 2308069"/>
              <a:gd name="connsiteX2" fmla="*/ 1 w 11316117"/>
              <a:gd name="connsiteY2" fmla="*/ 2308069 h 2308069"/>
              <a:gd name="connsiteX3" fmla="*/ 1 w 11316117"/>
              <a:gd name="connsiteY3" fmla="*/ 2308069 h 2308069"/>
              <a:gd name="connsiteX4" fmla="*/ 0 w 11316117"/>
              <a:gd name="connsiteY4" fmla="*/ 2308069 h 2308069"/>
              <a:gd name="connsiteX5" fmla="*/ 0 w 11316117"/>
              <a:gd name="connsiteY5" fmla="*/ 1658291 h 2308069"/>
              <a:gd name="connsiteX6" fmla="*/ 4469519 w 11316117"/>
              <a:gd name="connsiteY6" fmla="*/ 0 h 2308069"/>
              <a:gd name="connsiteX0" fmla="*/ 4469519 w 11346597"/>
              <a:gd name="connsiteY0" fmla="*/ 0 h 2308069"/>
              <a:gd name="connsiteX1" fmla="*/ 11346597 w 11346597"/>
              <a:gd name="connsiteY1" fmla="*/ 2302989 h 2308069"/>
              <a:gd name="connsiteX2" fmla="*/ 1 w 11346597"/>
              <a:gd name="connsiteY2" fmla="*/ 2308069 h 2308069"/>
              <a:gd name="connsiteX3" fmla="*/ 1 w 11346597"/>
              <a:gd name="connsiteY3" fmla="*/ 2308069 h 2308069"/>
              <a:gd name="connsiteX4" fmla="*/ 0 w 11346597"/>
              <a:gd name="connsiteY4" fmla="*/ 2308069 h 2308069"/>
              <a:gd name="connsiteX5" fmla="*/ 0 w 11346597"/>
              <a:gd name="connsiteY5" fmla="*/ 1658291 h 2308069"/>
              <a:gd name="connsiteX6" fmla="*/ 4469519 w 11346597"/>
              <a:gd name="connsiteY6" fmla="*/ 0 h 2308069"/>
              <a:gd name="connsiteX0" fmla="*/ 4469519 w 11366917"/>
              <a:gd name="connsiteY0" fmla="*/ 0 h 2308069"/>
              <a:gd name="connsiteX1" fmla="*/ 11366917 w 11366917"/>
              <a:gd name="connsiteY1" fmla="*/ 2302989 h 2308069"/>
              <a:gd name="connsiteX2" fmla="*/ 1 w 11366917"/>
              <a:gd name="connsiteY2" fmla="*/ 2308069 h 2308069"/>
              <a:gd name="connsiteX3" fmla="*/ 1 w 11366917"/>
              <a:gd name="connsiteY3" fmla="*/ 2308069 h 2308069"/>
              <a:gd name="connsiteX4" fmla="*/ 0 w 11366917"/>
              <a:gd name="connsiteY4" fmla="*/ 2308069 h 2308069"/>
              <a:gd name="connsiteX5" fmla="*/ 0 w 11366917"/>
              <a:gd name="connsiteY5" fmla="*/ 1658291 h 2308069"/>
              <a:gd name="connsiteX6" fmla="*/ 4469519 w 11366917"/>
              <a:gd name="connsiteY6" fmla="*/ 0 h 23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66917" h="2308069">
                <a:moveTo>
                  <a:pt x="4469519" y="0"/>
                </a:moveTo>
                <a:lnTo>
                  <a:pt x="11366917" y="2302989"/>
                </a:lnTo>
                <a:lnTo>
                  <a:pt x="1" y="2308069"/>
                </a:lnTo>
                <a:lnTo>
                  <a:pt x="1" y="2308069"/>
                </a:lnTo>
                <a:lnTo>
                  <a:pt x="0" y="2308069"/>
                </a:lnTo>
                <a:lnTo>
                  <a:pt x="0" y="1658291"/>
                </a:lnTo>
                <a:cubicBezTo>
                  <a:pt x="1708280" y="998847"/>
                  <a:pt x="2761239" y="659444"/>
                  <a:pt x="4469519" y="0"/>
                </a:cubicBezTo>
                <a:close/>
              </a:path>
            </a:pathLst>
          </a:custGeom>
          <a:solidFill>
            <a:srgbClr val="1D2D61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638C2893-6A65-43A5-A74A-D018D91D0D3D}"/>
              </a:ext>
            </a:extLst>
          </p:cNvPr>
          <p:cNvSpPr/>
          <p:nvPr/>
        </p:nvSpPr>
        <p:spPr>
          <a:xfrm flipH="1" flipV="1">
            <a:off x="8363204" y="4897120"/>
            <a:ext cx="3831336" cy="1968500"/>
          </a:xfrm>
          <a:custGeom>
            <a:avLst/>
            <a:gdLst>
              <a:gd name="connsiteX0" fmla="*/ 0 w 4807956"/>
              <a:gd name="connsiteY0" fmla="*/ 1874520 h 1874520"/>
              <a:gd name="connsiteX1" fmla="*/ 468630 w 4807956"/>
              <a:gd name="connsiteY1" fmla="*/ 0 h 1874520"/>
              <a:gd name="connsiteX2" fmla="*/ 4339326 w 4807956"/>
              <a:gd name="connsiteY2" fmla="*/ 0 h 1874520"/>
              <a:gd name="connsiteX3" fmla="*/ 4807956 w 4807956"/>
              <a:gd name="connsiteY3" fmla="*/ 1874520 h 1874520"/>
              <a:gd name="connsiteX4" fmla="*/ 0 w 4807956"/>
              <a:gd name="connsiteY4" fmla="*/ 1874520 h 1874520"/>
              <a:gd name="connsiteX0" fmla="*/ 0 w 4807956"/>
              <a:gd name="connsiteY0" fmla="*/ 1889760 h 1889760"/>
              <a:gd name="connsiteX1" fmla="*/ 468630 w 4807956"/>
              <a:gd name="connsiteY1" fmla="*/ 15240 h 1889760"/>
              <a:gd name="connsiteX2" fmla="*/ 2015226 w 4807956"/>
              <a:gd name="connsiteY2" fmla="*/ 0 h 1889760"/>
              <a:gd name="connsiteX3" fmla="*/ 4807956 w 4807956"/>
              <a:gd name="connsiteY3" fmla="*/ 1889760 h 1889760"/>
              <a:gd name="connsiteX4" fmla="*/ 0 w 4807956"/>
              <a:gd name="connsiteY4" fmla="*/ 1889760 h 1889760"/>
              <a:gd name="connsiteX0" fmla="*/ 0 w 4807956"/>
              <a:gd name="connsiteY0" fmla="*/ 1897380 h 1897380"/>
              <a:gd name="connsiteX1" fmla="*/ 468630 w 4807956"/>
              <a:gd name="connsiteY1" fmla="*/ 22860 h 1897380"/>
              <a:gd name="connsiteX2" fmla="*/ 1573266 w 4807956"/>
              <a:gd name="connsiteY2" fmla="*/ 0 h 1897380"/>
              <a:gd name="connsiteX3" fmla="*/ 4807956 w 4807956"/>
              <a:gd name="connsiteY3" fmla="*/ 1897380 h 1897380"/>
              <a:gd name="connsiteX4" fmla="*/ 0 w 4807956"/>
              <a:gd name="connsiteY4" fmla="*/ 1897380 h 1897380"/>
              <a:gd name="connsiteX0" fmla="*/ 0 w 4807956"/>
              <a:gd name="connsiteY0" fmla="*/ 1882140 h 1882140"/>
              <a:gd name="connsiteX1" fmla="*/ 468630 w 4807956"/>
              <a:gd name="connsiteY1" fmla="*/ 7620 h 1882140"/>
              <a:gd name="connsiteX2" fmla="*/ 1405626 w 4807956"/>
              <a:gd name="connsiteY2" fmla="*/ 0 h 1882140"/>
              <a:gd name="connsiteX3" fmla="*/ 4807956 w 4807956"/>
              <a:gd name="connsiteY3" fmla="*/ 1882140 h 1882140"/>
              <a:gd name="connsiteX4" fmla="*/ 0 w 4807956"/>
              <a:gd name="connsiteY4" fmla="*/ 1882140 h 1882140"/>
              <a:gd name="connsiteX0" fmla="*/ 0 w 4807956"/>
              <a:gd name="connsiteY0" fmla="*/ 1882140 h 1882140"/>
              <a:gd name="connsiteX1" fmla="*/ 468630 w 4807956"/>
              <a:gd name="connsiteY1" fmla="*/ 7620 h 1882140"/>
              <a:gd name="connsiteX2" fmla="*/ 1550406 w 4807956"/>
              <a:gd name="connsiteY2" fmla="*/ 0 h 1882140"/>
              <a:gd name="connsiteX3" fmla="*/ 4807956 w 4807956"/>
              <a:gd name="connsiteY3" fmla="*/ 1882140 h 1882140"/>
              <a:gd name="connsiteX4" fmla="*/ 0 w 4807956"/>
              <a:gd name="connsiteY4" fmla="*/ 1882140 h 1882140"/>
              <a:gd name="connsiteX0" fmla="*/ 0 w 4526016"/>
              <a:gd name="connsiteY0" fmla="*/ 1882140 h 1882140"/>
              <a:gd name="connsiteX1" fmla="*/ 468630 w 4526016"/>
              <a:gd name="connsiteY1" fmla="*/ 7620 h 1882140"/>
              <a:gd name="connsiteX2" fmla="*/ 1550406 w 4526016"/>
              <a:gd name="connsiteY2" fmla="*/ 0 h 1882140"/>
              <a:gd name="connsiteX3" fmla="*/ 4526016 w 4526016"/>
              <a:gd name="connsiteY3" fmla="*/ 1013460 h 1882140"/>
              <a:gd name="connsiteX4" fmla="*/ 0 w 4526016"/>
              <a:gd name="connsiteY4" fmla="*/ 1882140 h 1882140"/>
              <a:gd name="connsiteX0" fmla="*/ 300990 w 4057386"/>
              <a:gd name="connsiteY0" fmla="*/ 1981200 h 1981200"/>
              <a:gd name="connsiteX1" fmla="*/ 0 w 4057386"/>
              <a:gd name="connsiteY1" fmla="*/ 7620 h 1981200"/>
              <a:gd name="connsiteX2" fmla="*/ 1081776 w 4057386"/>
              <a:gd name="connsiteY2" fmla="*/ 0 h 1981200"/>
              <a:gd name="connsiteX3" fmla="*/ 4057386 w 4057386"/>
              <a:gd name="connsiteY3" fmla="*/ 1013460 h 1981200"/>
              <a:gd name="connsiteX4" fmla="*/ 300990 w 4057386"/>
              <a:gd name="connsiteY4" fmla="*/ 1981200 h 1981200"/>
              <a:gd name="connsiteX0" fmla="*/ 41910 w 3798306"/>
              <a:gd name="connsiteY0" fmla="*/ 1981200 h 1981200"/>
              <a:gd name="connsiteX1" fmla="*/ 0 w 3798306"/>
              <a:gd name="connsiteY1" fmla="*/ 15240 h 1981200"/>
              <a:gd name="connsiteX2" fmla="*/ 822696 w 3798306"/>
              <a:gd name="connsiteY2" fmla="*/ 0 h 1981200"/>
              <a:gd name="connsiteX3" fmla="*/ 3798306 w 3798306"/>
              <a:gd name="connsiteY3" fmla="*/ 1013460 h 1981200"/>
              <a:gd name="connsiteX4" fmla="*/ 41910 w 3798306"/>
              <a:gd name="connsiteY4" fmla="*/ 1981200 h 1981200"/>
              <a:gd name="connsiteX0" fmla="*/ 26670 w 3783066"/>
              <a:gd name="connsiteY0" fmla="*/ 1981200 h 1981200"/>
              <a:gd name="connsiteX1" fmla="*/ 0 w 3783066"/>
              <a:gd name="connsiteY1" fmla="*/ 15240 h 1981200"/>
              <a:gd name="connsiteX2" fmla="*/ 807456 w 3783066"/>
              <a:gd name="connsiteY2" fmla="*/ 0 h 1981200"/>
              <a:gd name="connsiteX3" fmla="*/ 3783066 w 3783066"/>
              <a:gd name="connsiteY3" fmla="*/ 1013460 h 1981200"/>
              <a:gd name="connsiteX4" fmla="*/ 26670 w 3783066"/>
              <a:gd name="connsiteY4" fmla="*/ 1981200 h 1981200"/>
              <a:gd name="connsiteX0" fmla="*/ 0 w 3756396"/>
              <a:gd name="connsiteY0" fmla="*/ 1981200 h 1981200"/>
              <a:gd name="connsiteX1" fmla="*/ 87630 w 3756396"/>
              <a:gd name="connsiteY1" fmla="*/ 22860 h 1981200"/>
              <a:gd name="connsiteX2" fmla="*/ 780786 w 3756396"/>
              <a:gd name="connsiteY2" fmla="*/ 0 h 1981200"/>
              <a:gd name="connsiteX3" fmla="*/ 3756396 w 3756396"/>
              <a:gd name="connsiteY3" fmla="*/ 1013460 h 1981200"/>
              <a:gd name="connsiteX4" fmla="*/ 0 w 3756396"/>
              <a:gd name="connsiteY4" fmla="*/ 1981200 h 1981200"/>
              <a:gd name="connsiteX0" fmla="*/ 11430 w 3767826"/>
              <a:gd name="connsiteY0" fmla="*/ 1981200 h 1981200"/>
              <a:gd name="connsiteX1" fmla="*/ 0 w 3767826"/>
              <a:gd name="connsiteY1" fmla="*/ 15240 h 1981200"/>
              <a:gd name="connsiteX2" fmla="*/ 792216 w 3767826"/>
              <a:gd name="connsiteY2" fmla="*/ 0 h 1981200"/>
              <a:gd name="connsiteX3" fmla="*/ 3767826 w 3767826"/>
              <a:gd name="connsiteY3" fmla="*/ 1013460 h 1981200"/>
              <a:gd name="connsiteX4" fmla="*/ 11430 w 3767826"/>
              <a:gd name="connsiteY4" fmla="*/ 1981200 h 1981200"/>
              <a:gd name="connsiteX0" fmla="*/ 11430 w 3804402"/>
              <a:gd name="connsiteY0" fmla="*/ 1981200 h 1981200"/>
              <a:gd name="connsiteX1" fmla="*/ 0 w 3804402"/>
              <a:gd name="connsiteY1" fmla="*/ 15240 h 1981200"/>
              <a:gd name="connsiteX2" fmla="*/ 792216 w 3804402"/>
              <a:gd name="connsiteY2" fmla="*/ 0 h 1981200"/>
              <a:gd name="connsiteX3" fmla="*/ 3804402 w 3804402"/>
              <a:gd name="connsiteY3" fmla="*/ 1013460 h 1981200"/>
              <a:gd name="connsiteX4" fmla="*/ 11430 w 3804402"/>
              <a:gd name="connsiteY4" fmla="*/ 1981200 h 1981200"/>
              <a:gd name="connsiteX0" fmla="*/ 11430 w 3824722"/>
              <a:gd name="connsiteY0" fmla="*/ 1981200 h 1981200"/>
              <a:gd name="connsiteX1" fmla="*/ 0 w 3824722"/>
              <a:gd name="connsiteY1" fmla="*/ 15240 h 1981200"/>
              <a:gd name="connsiteX2" fmla="*/ 792216 w 3824722"/>
              <a:gd name="connsiteY2" fmla="*/ 0 h 1981200"/>
              <a:gd name="connsiteX3" fmla="*/ 3824722 w 3824722"/>
              <a:gd name="connsiteY3" fmla="*/ 1013460 h 1981200"/>
              <a:gd name="connsiteX4" fmla="*/ 11430 w 3824722"/>
              <a:gd name="connsiteY4" fmla="*/ 1981200 h 1981200"/>
              <a:gd name="connsiteX0" fmla="*/ 45719 w 3824722"/>
              <a:gd name="connsiteY0" fmla="*/ 1958340 h 1958340"/>
              <a:gd name="connsiteX1" fmla="*/ 0 w 3824722"/>
              <a:gd name="connsiteY1" fmla="*/ 15240 h 1958340"/>
              <a:gd name="connsiteX2" fmla="*/ 792216 w 3824722"/>
              <a:gd name="connsiteY2" fmla="*/ 0 h 1958340"/>
              <a:gd name="connsiteX3" fmla="*/ 3824722 w 3824722"/>
              <a:gd name="connsiteY3" fmla="*/ 1013460 h 1958340"/>
              <a:gd name="connsiteX4" fmla="*/ 45719 w 3824722"/>
              <a:gd name="connsiteY4" fmla="*/ 1958340 h 1958340"/>
              <a:gd name="connsiteX0" fmla="*/ 0 w 3910076"/>
              <a:gd name="connsiteY0" fmla="*/ 1960880 h 1960880"/>
              <a:gd name="connsiteX1" fmla="*/ 85354 w 3910076"/>
              <a:gd name="connsiteY1" fmla="*/ 15240 h 1960880"/>
              <a:gd name="connsiteX2" fmla="*/ 877570 w 3910076"/>
              <a:gd name="connsiteY2" fmla="*/ 0 h 1960880"/>
              <a:gd name="connsiteX3" fmla="*/ 3910076 w 3910076"/>
              <a:gd name="connsiteY3" fmla="*/ 1013460 h 1960880"/>
              <a:gd name="connsiteX4" fmla="*/ 0 w 3910076"/>
              <a:gd name="connsiteY4" fmla="*/ 1960880 h 1960880"/>
              <a:gd name="connsiteX0" fmla="*/ 0 w 3831336"/>
              <a:gd name="connsiteY0" fmla="*/ 1968500 h 1968500"/>
              <a:gd name="connsiteX1" fmla="*/ 6614 w 3831336"/>
              <a:gd name="connsiteY1" fmla="*/ 15240 h 1968500"/>
              <a:gd name="connsiteX2" fmla="*/ 798830 w 3831336"/>
              <a:gd name="connsiteY2" fmla="*/ 0 h 1968500"/>
              <a:gd name="connsiteX3" fmla="*/ 3831336 w 3831336"/>
              <a:gd name="connsiteY3" fmla="*/ 1013460 h 1968500"/>
              <a:gd name="connsiteX4" fmla="*/ 0 w 3831336"/>
              <a:gd name="connsiteY4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1336" h="1968500">
                <a:moveTo>
                  <a:pt x="0" y="1968500"/>
                </a:moveTo>
                <a:cubicBezTo>
                  <a:pt x="2205" y="1317413"/>
                  <a:pt x="4409" y="666327"/>
                  <a:pt x="6614" y="15240"/>
                </a:cubicBezTo>
                <a:lnTo>
                  <a:pt x="798830" y="0"/>
                </a:lnTo>
                <a:lnTo>
                  <a:pt x="3831336" y="1013460"/>
                </a:lnTo>
                <a:lnTo>
                  <a:pt x="0" y="1968500"/>
                </a:lnTo>
                <a:close/>
              </a:path>
            </a:pathLst>
          </a:custGeom>
          <a:solidFill>
            <a:srgbClr val="1D2D61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4C395D-962A-4A96-B454-B9DD324EB93D}"/>
              </a:ext>
            </a:extLst>
          </p:cNvPr>
          <p:cNvSpPr/>
          <p:nvPr/>
        </p:nvSpPr>
        <p:spPr>
          <a:xfrm rot="5400000">
            <a:off x="5898886" y="1051102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DBE98A-82B8-4484-94DA-ED93EC085846}"/>
              </a:ext>
            </a:extLst>
          </p:cNvPr>
          <p:cNvSpPr/>
          <p:nvPr/>
        </p:nvSpPr>
        <p:spPr>
          <a:xfrm>
            <a:off x="-9728" y="4378528"/>
            <a:ext cx="464820" cy="2489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65DA22-E765-4E41-A2BB-5F218ADEA0C2}"/>
              </a:ext>
            </a:extLst>
          </p:cNvPr>
          <p:cNvSpPr/>
          <p:nvPr/>
        </p:nvSpPr>
        <p:spPr>
          <a:xfrm>
            <a:off x="11729720" y="4034790"/>
            <a:ext cx="464820" cy="283799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7202338-8245-42FC-9CCD-8EFBAB4C4A98}"/>
              </a:ext>
            </a:extLst>
          </p:cNvPr>
          <p:cNvSpPr/>
          <p:nvPr/>
        </p:nvSpPr>
        <p:spPr>
          <a:xfrm>
            <a:off x="0" y="4249447"/>
            <a:ext cx="464820" cy="129082"/>
          </a:xfrm>
          <a:custGeom>
            <a:avLst/>
            <a:gdLst>
              <a:gd name="connsiteX0" fmla="*/ 0 w 464820"/>
              <a:gd name="connsiteY0" fmla="*/ 0 h 142417"/>
              <a:gd name="connsiteX1" fmla="*/ 464820 w 464820"/>
              <a:gd name="connsiteY1" fmla="*/ 0 h 142417"/>
              <a:gd name="connsiteX2" fmla="*/ 464820 w 464820"/>
              <a:gd name="connsiteY2" fmla="*/ 142417 h 142417"/>
              <a:gd name="connsiteX3" fmla="*/ 0 w 464820"/>
              <a:gd name="connsiteY3" fmla="*/ 142417 h 142417"/>
              <a:gd name="connsiteX4" fmla="*/ 0 w 464820"/>
              <a:gd name="connsiteY4" fmla="*/ 0 h 142417"/>
              <a:gd name="connsiteX0" fmla="*/ 3810 w 464820"/>
              <a:gd name="connsiteY0" fmla="*/ 129540 h 142417"/>
              <a:gd name="connsiteX1" fmla="*/ 464820 w 464820"/>
              <a:gd name="connsiteY1" fmla="*/ 0 h 142417"/>
              <a:gd name="connsiteX2" fmla="*/ 464820 w 464820"/>
              <a:gd name="connsiteY2" fmla="*/ 142417 h 142417"/>
              <a:gd name="connsiteX3" fmla="*/ 0 w 464820"/>
              <a:gd name="connsiteY3" fmla="*/ 142417 h 142417"/>
              <a:gd name="connsiteX4" fmla="*/ 3810 w 464820"/>
              <a:gd name="connsiteY4" fmla="*/ 129540 h 142417"/>
              <a:gd name="connsiteX0" fmla="*/ 3810 w 468630"/>
              <a:gd name="connsiteY0" fmla="*/ 116205 h 129082"/>
              <a:gd name="connsiteX1" fmla="*/ 468630 w 468630"/>
              <a:gd name="connsiteY1" fmla="*/ 0 h 129082"/>
              <a:gd name="connsiteX2" fmla="*/ 464820 w 468630"/>
              <a:gd name="connsiteY2" fmla="*/ 129082 h 129082"/>
              <a:gd name="connsiteX3" fmla="*/ 0 w 468630"/>
              <a:gd name="connsiteY3" fmla="*/ 129082 h 129082"/>
              <a:gd name="connsiteX4" fmla="*/ 3810 w 468630"/>
              <a:gd name="connsiteY4" fmla="*/ 116205 h 129082"/>
              <a:gd name="connsiteX0" fmla="*/ 3810 w 464820"/>
              <a:gd name="connsiteY0" fmla="*/ 116205 h 129082"/>
              <a:gd name="connsiteX1" fmla="*/ 464820 w 464820"/>
              <a:gd name="connsiteY1" fmla="*/ 0 h 129082"/>
              <a:gd name="connsiteX2" fmla="*/ 464820 w 464820"/>
              <a:gd name="connsiteY2" fmla="*/ 129082 h 129082"/>
              <a:gd name="connsiteX3" fmla="*/ 0 w 464820"/>
              <a:gd name="connsiteY3" fmla="*/ 129082 h 129082"/>
              <a:gd name="connsiteX4" fmla="*/ 3810 w 464820"/>
              <a:gd name="connsiteY4" fmla="*/ 116205 h 12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9082">
                <a:moveTo>
                  <a:pt x="3810" y="116205"/>
                </a:moveTo>
                <a:lnTo>
                  <a:pt x="464820" y="0"/>
                </a:lnTo>
                <a:lnTo>
                  <a:pt x="464820" y="129082"/>
                </a:lnTo>
                <a:lnTo>
                  <a:pt x="0" y="129082"/>
                </a:lnTo>
                <a:lnTo>
                  <a:pt x="3810" y="11620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6C2D6AB2-2874-4AFE-9D1A-0449BE9CB903}"/>
              </a:ext>
            </a:extLst>
          </p:cNvPr>
          <p:cNvSpPr/>
          <p:nvPr/>
        </p:nvSpPr>
        <p:spPr>
          <a:xfrm flipH="1">
            <a:off x="11721465" y="3782517"/>
            <a:ext cx="476885" cy="252273"/>
          </a:xfrm>
          <a:custGeom>
            <a:avLst/>
            <a:gdLst>
              <a:gd name="connsiteX0" fmla="*/ 0 w 530225"/>
              <a:gd name="connsiteY0" fmla="*/ 320853 h 320853"/>
              <a:gd name="connsiteX1" fmla="*/ 0 w 530225"/>
              <a:gd name="connsiteY1" fmla="*/ 0 h 320853"/>
              <a:gd name="connsiteX2" fmla="*/ 530225 w 530225"/>
              <a:gd name="connsiteY2" fmla="*/ 320853 h 320853"/>
              <a:gd name="connsiteX3" fmla="*/ 0 w 530225"/>
              <a:gd name="connsiteY3" fmla="*/ 320853 h 320853"/>
              <a:gd name="connsiteX0" fmla="*/ 0 w 471170"/>
              <a:gd name="connsiteY0" fmla="*/ 320853 h 324663"/>
              <a:gd name="connsiteX1" fmla="*/ 0 w 471170"/>
              <a:gd name="connsiteY1" fmla="*/ 0 h 324663"/>
              <a:gd name="connsiteX2" fmla="*/ 471170 w 471170"/>
              <a:gd name="connsiteY2" fmla="*/ 324663 h 324663"/>
              <a:gd name="connsiteX3" fmla="*/ 0 w 471170"/>
              <a:gd name="connsiteY3" fmla="*/ 320853 h 324663"/>
              <a:gd name="connsiteX0" fmla="*/ 5715 w 476885"/>
              <a:gd name="connsiteY0" fmla="*/ 261798 h 265608"/>
              <a:gd name="connsiteX1" fmla="*/ 0 w 476885"/>
              <a:gd name="connsiteY1" fmla="*/ 0 h 265608"/>
              <a:gd name="connsiteX2" fmla="*/ 476885 w 476885"/>
              <a:gd name="connsiteY2" fmla="*/ 265608 h 265608"/>
              <a:gd name="connsiteX3" fmla="*/ 5715 w 476885"/>
              <a:gd name="connsiteY3" fmla="*/ 261798 h 265608"/>
              <a:gd name="connsiteX0" fmla="*/ 5715 w 486410"/>
              <a:gd name="connsiteY0" fmla="*/ 261798 h 263703"/>
              <a:gd name="connsiteX1" fmla="*/ 0 w 486410"/>
              <a:gd name="connsiteY1" fmla="*/ 0 h 263703"/>
              <a:gd name="connsiteX2" fmla="*/ 486410 w 486410"/>
              <a:gd name="connsiteY2" fmla="*/ 263703 h 263703"/>
              <a:gd name="connsiteX3" fmla="*/ 5715 w 486410"/>
              <a:gd name="connsiteY3" fmla="*/ 261798 h 263703"/>
              <a:gd name="connsiteX0" fmla="*/ 0 w 480695"/>
              <a:gd name="connsiteY0" fmla="*/ 261798 h 263703"/>
              <a:gd name="connsiteX1" fmla="*/ 0 w 480695"/>
              <a:gd name="connsiteY1" fmla="*/ 0 h 263703"/>
              <a:gd name="connsiteX2" fmla="*/ 480695 w 480695"/>
              <a:gd name="connsiteY2" fmla="*/ 263703 h 263703"/>
              <a:gd name="connsiteX3" fmla="*/ 0 w 480695"/>
              <a:gd name="connsiteY3" fmla="*/ 261798 h 263703"/>
              <a:gd name="connsiteX0" fmla="*/ 0 w 480695"/>
              <a:gd name="connsiteY0" fmla="*/ 252273 h 254178"/>
              <a:gd name="connsiteX1" fmla="*/ 0 w 480695"/>
              <a:gd name="connsiteY1" fmla="*/ 0 h 254178"/>
              <a:gd name="connsiteX2" fmla="*/ 480695 w 480695"/>
              <a:gd name="connsiteY2" fmla="*/ 254178 h 254178"/>
              <a:gd name="connsiteX3" fmla="*/ 0 w 480695"/>
              <a:gd name="connsiteY3" fmla="*/ 252273 h 254178"/>
              <a:gd name="connsiteX0" fmla="*/ 0 w 480695"/>
              <a:gd name="connsiteY0" fmla="*/ 269418 h 271323"/>
              <a:gd name="connsiteX1" fmla="*/ 1905 w 480695"/>
              <a:gd name="connsiteY1" fmla="*/ 0 h 271323"/>
              <a:gd name="connsiteX2" fmla="*/ 480695 w 480695"/>
              <a:gd name="connsiteY2" fmla="*/ 271323 h 271323"/>
              <a:gd name="connsiteX3" fmla="*/ 0 w 480695"/>
              <a:gd name="connsiteY3" fmla="*/ 269418 h 271323"/>
              <a:gd name="connsiteX0" fmla="*/ 3810 w 484505"/>
              <a:gd name="connsiteY0" fmla="*/ 250368 h 252273"/>
              <a:gd name="connsiteX1" fmla="*/ 0 w 484505"/>
              <a:gd name="connsiteY1" fmla="*/ 0 h 252273"/>
              <a:gd name="connsiteX2" fmla="*/ 484505 w 484505"/>
              <a:gd name="connsiteY2" fmla="*/ 252273 h 252273"/>
              <a:gd name="connsiteX3" fmla="*/ 3810 w 484505"/>
              <a:gd name="connsiteY3" fmla="*/ 250368 h 252273"/>
              <a:gd name="connsiteX0" fmla="*/ 3810 w 476885"/>
              <a:gd name="connsiteY0" fmla="*/ 250368 h 252273"/>
              <a:gd name="connsiteX1" fmla="*/ 0 w 476885"/>
              <a:gd name="connsiteY1" fmla="*/ 0 h 252273"/>
              <a:gd name="connsiteX2" fmla="*/ 476885 w 476885"/>
              <a:gd name="connsiteY2" fmla="*/ 252273 h 252273"/>
              <a:gd name="connsiteX3" fmla="*/ 3810 w 476885"/>
              <a:gd name="connsiteY3" fmla="*/ 250368 h 25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885" h="252273">
                <a:moveTo>
                  <a:pt x="3810" y="250368"/>
                </a:moveTo>
                <a:lnTo>
                  <a:pt x="0" y="0"/>
                </a:lnTo>
                <a:lnTo>
                  <a:pt x="476885" y="252273"/>
                </a:lnTo>
                <a:lnTo>
                  <a:pt x="3810" y="250368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01FD0-C0AD-4E9F-9B8B-B02BEDDF8C7D}"/>
              </a:ext>
            </a:extLst>
          </p:cNvPr>
          <p:cNvSpPr txBox="1"/>
          <p:nvPr/>
        </p:nvSpPr>
        <p:spPr>
          <a:xfrm>
            <a:off x="4124489" y="641449"/>
            <a:ext cx="3929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46DA7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Emperor Penguin</a:t>
            </a:r>
            <a:endParaRPr lang="ko-KR" altLang="en-US" sz="4000" dirty="0">
              <a:solidFill>
                <a:srgbClr val="046DA7"/>
              </a:solidFill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109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659631" y="184739"/>
              <a:ext cx="929987" cy="180743"/>
              <a:chOff x="10656456" y="271844"/>
              <a:chExt cx="844267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accent2"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313267" y="402470"/>
              <a:ext cx="10033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보안채널 및 로그인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TLS 1.2(</a:t>
            </a:r>
            <a:r>
              <a:rPr kumimoji="1" lang="en-US" altLang="ko-KR" sz="14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Openssl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)</a:t>
            </a:r>
            <a:endParaRPr kumimoji="1" lang="ko-KR" altLang="en-US" sz="14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모서리가 둥근 직사각형 245">
            <a:extLst>
              <a:ext uri="{FF2B5EF4-FFF2-40B4-BE49-F238E27FC236}">
                <a16:creationId xmlns:a16="http://schemas.microsoft.com/office/drawing/2014/main" id="{E486EC54-673C-A3BF-7CB6-EE32AF2E8014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1D3710-2375-9715-8C72-D3CB07745004}"/>
              </a:ext>
            </a:extLst>
          </p:cNvPr>
          <p:cNvGrpSpPr/>
          <p:nvPr/>
        </p:nvGrpSpPr>
        <p:grpSpPr>
          <a:xfrm>
            <a:off x="4460437" y="2139818"/>
            <a:ext cx="7287027" cy="3333998"/>
            <a:chOff x="2726720" y="2178995"/>
            <a:chExt cx="7287027" cy="3333998"/>
          </a:xfrm>
        </p:grpSpPr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ADFC2A1-DB52-A000-37C8-3489847D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6520" y="2178995"/>
              <a:ext cx="5578959" cy="3225522"/>
            </a:xfrm>
            <a:prstGeom prst="rect">
              <a:avLst/>
            </a:prstGeom>
          </p:spPr>
        </p:pic>
        <p:pic>
          <p:nvPicPr>
            <p:cNvPr id="8" name="Graphic 7" descr="Key with solid fill">
              <a:extLst>
                <a:ext uri="{FF2B5EF4-FFF2-40B4-BE49-F238E27FC236}">
                  <a16:creationId xmlns:a16="http://schemas.microsoft.com/office/drawing/2014/main" id="{1CBBBAB7-6FF8-4E96-A3DF-93482F73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8612893" y="4611024"/>
              <a:ext cx="360000" cy="360000"/>
            </a:xfrm>
            <a:prstGeom prst="rect">
              <a:avLst/>
            </a:prstGeom>
          </p:spPr>
        </p:pic>
        <p:pic>
          <p:nvPicPr>
            <p:cNvPr id="9" name="Graphic 8" descr="Key with solid fill">
              <a:extLst>
                <a:ext uri="{FF2B5EF4-FFF2-40B4-BE49-F238E27FC236}">
                  <a16:creationId xmlns:a16="http://schemas.microsoft.com/office/drawing/2014/main" id="{A04060E2-6D35-7625-84BB-78A67BDA6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3126520" y="4212038"/>
              <a:ext cx="360000" cy="360000"/>
            </a:xfrm>
            <a:prstGeom prst="rect">
              <a:avLst/>
            </a:prstGeom>
          </p:spPr>
        </p:pic>
        <p:pic>
          <p:nvPicPr>
            <p:cNvPr id="2050" name="Picture 2" descr="TLS Certificate Installation">
              <a:extLst>
                <a:ext uri="{FF2B5EF4-FFF2-40B4-BE49-F238E27FC236}">
                  <a16:creationId xmlns:a16="http://schemas.microsoft.com/office/drawing/2014/main" id="{39287F9B-A9AA-5751-521B-F43AA714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482" y="3556062"/>
              <a:ext cx="1308265" cy="68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00AC7E-952D-944C-884F-05523144FBCC}"/>
                </a:ext>
              </a:extLst>
            </p:cNvPr>
            <p:cNvSpPr txBox="1"/>
            <p:nvPr/>
          </p:nvSpPr>
          <p:spPr>
            <a:xfrm>
              <a:off x="2726720" y="4572038"/>
              <a:ext cx="1159600" cy="519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서버와 통신에 사용할 키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C35659-0FA3-9B1E-12BD-6F12EDD88FB3}"/>
                </a:ext>
              </a:extLst>
            </p:cNvPr>
            <p:cNvSpPr txBox="1"/>
            <p:nvPr/>
          </p:nvSpPr>
          <p:spPr>
            <a:xfrm>
              <a:off x="8075190" y="4989773"/>
              <a:ext cx="1620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클라이언트와 통신에 사용할 키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pic>
        <p:nvPicPr>
          <p:cNvPr id="16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0837A46-B2EA-B0BB-1AED-AFB3ADD39C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3518" r="4343" b="6193"/>
          <a:stretch/>
        </p:blipFill>
        <p:spPr>
          <a:xfrm>
            <a:off x="1254932" y="3980132"/>
            <a:ext cx="2359928" cy="2073435"/>
          </a:xfrm>
          <a:prstGeom prst="rect">
            <a:avLst/>
          </a:prstGeom>
        </p:spPr>
      </p:pic>
      <p:pic>
        <p:nvPicPr>
          <p:cNvPr id="27" name="그림 15" descr="텍스트, 모니터, 스크린샷, 벽이(가) 표시된 사진&#10;&#10;자동 생성된 설명">
            <a:extLst>
              <a:ext uri="{FF2B5EF4-FFF2-40B4-BE49-F238E27FC236}">
                <a16:creationId xmlns:a16="http://schemas.microsoft.com/office/drawing/2014/main" id="{7076588E-6F3C-663B-41EA-3E72A73646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2817" r="4191" b="5757"/>
          <a:stretch/>
        </p:blipFill>
        <p:spPr>
          <a:xfrm>
            <a:off x="1239087" y="1503385"/>
            <a:ext cx="2391619" cy="21206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B9AA73-6621-41C8-A327-CDA3E94D4AD0}"/>
              </a:ext>
            </a:extLst>
          </p:cNvPr>
          <p:cNvSpPr txBox="1"/>
          <p:nvPr/>
        </p:nvSpPr>
        <p:spPr>
          <a:xfrm>
            <a:off x="1855096" y="3696745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HTTP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2FBDF1-DC4C-B6A8-DD86-A04E483D8755}"/>
              </a:ext>
            </a:extLst>
          </p:cNvPr>
          <p:cNvSpPr txBox="1"/>
          <p:nvPr/>
        </p:nvSpPr>
        <p:spPr>
          <a:xfrm>
            <a:off x="1855096" y="6061122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HTTPS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DDFF04B2-2A9E-16F2-D39F-7310077878E8}"/>
              </a:ext>
            </a:extLst>
          </p:cNvPr>
          <p:cNvSpPr/>
          <p:nvPr/>
        </p:nvSpPr>
        <p:spPr>
          <a:xfrm>
            <a:off x="10257013" y="3144109"/>
            <a:ext cx="1685113" cy="1471449"/>
          </a:xfrm>
          <a:prstGeom prst="donut">
            <a:avLst>
              <a:gd name="adj" fmla="val 4242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5AE860-B96E-D03B-AC62-DA3DAED599F1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12/28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438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659631" y="184739"/>
              <a:ext cx="929987" cy="180743"/>
              <a:chOff x="10656456" y="271844"/>
              <a:chExt cx="844267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accent2"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313267" y="402470"/>
              <a:ext cx="10033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보안채널 및 로그인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TLS 1.2(</a:t>
            </a:r>
            <a:r>
              <a:rPr kumimoji="1" lang="en-US" altLang="ko-KR" sz="14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Openssl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)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–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Certification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제작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모서리가 둥근 직사각형 245">
            <a:extLst>
              <a:ext uri="{FF2B5EF4-FFF2-40B4-BE49-F238E27FC236}">
                <a16:creationId xmlns:a16="http://schemas.microsoft.com/office/drawing/2014/main" id="{E486EC54-673C-A3BF-7CB6-EE32AF2E8014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pic>
        <p:nvPicPr>
          <p:cNvPr id="6" name="그림 11">
            <a:extLst>
              <a:ext uri="{FF2B5EF4-FFF2-40B4-BE49-F238E27FC236}">
                <a16:creationId xmlns:a16="http://schemas.microsoft.com/office/drawing/2014/main" id="{7C9AEB3A-AF47-51FB-16CF-0FDE391592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t="6309" r="3352" b="9469"/>
          <a:stretch/>
        </p:blipFill>
        <p:spPr bwMode="auto">
          <a:xfrm>
            <a:off x="610179" y="1703794"/>
            <a:ext cx="4258712" cy="1881470"/>
          </a:xfrm>
          <a:prstGeom prst="rect">
            <a:avLst/>
          </a:prstGeom>
          <a:noFill/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C4295DC-A146-6BD3-DD2D-CF1A58427EC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8757" r="6202" b="16687"/>
          <a:stretch/>
        </p:blipFill>
        <p:spPr bwMode="auto">
          <a:xfrm>
            <a:off x="6981794" y="1675988"/>
            <a:ext cx="4468922" cy="193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5A0FB4E-D766-2DF7-CE6F-D78D88A5BAB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" t="8486" r="6467" b="12722"/>
          <a:stretch/>
        </p:blipFill>
        <p:spPr bwMode="auto">
          <a:xfrm>
            <a:off x="3656491" y="3784568"/>
            <a:ext cx="4073407" cy="2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FDDA08-C481-C54D-6811-544AFCA73FE1}"/>
              </a:ext>
            </a:extLst>
          </p:cNvPr>
          <p:cNvSpPr txBox="1"/>
          <p:nvPr/>
        </p:nvSpPr>
        <p:spPr>
          <a:xfrm>
            <a:off x="2021132" y="3602873"/>
            <a:ext cx="143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Private Key </a:t>
            </a:r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생성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A74CC-2928-87D8-63EF-AF7EA842609C}"/>
              </a:ext>
            </a:extLst>
          </p:cNvPr>
          <p:cNvSpPr txBox="1"/>
          <p:nvPr/>
        </p:nvSpPr>
        <p:spPr>
          <a:xfrm>
            <a:off x="8497852" y="3630679"/>
            <a:ext cx="143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인증서 수동 서명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CDDBE-78D3-67A7-7385-79AE67DEE8A0}"/>
              </a:ext>
            </a:extLst>
          </p:cNvPr>
          <p:cNvSpPr txBox="1"/>
          <p:nvPr/>
        </p:nvSpPr>
        <p:spPr>
          <a:xfrm>
            <a:off x="4974790" y="6066112"/>
            <a:ext cx="143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인증서 서명 </a:t>
            </a:r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CRT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9D9A3-EF0C-4DB2-011E-1504944BB30A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13/28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819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659631" y="184739"/>
              <a:ext cx="929987" cy="180743"/>
              <a:chOff x="10656456" y="271844"/>
              <a:chExt cx="844267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accent2"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313267" y="402470"/>
              <a:ext cx="10033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보안채널 및 로그인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TLS 1.2(</a:t>
            </a:r>
            <a:r>
              <a:rPr kumimoji="1" lang="en-US" altLang="ko-KR" sz="14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Openssl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) – 3 chain Certification</a:t>
            </a:r>
            <a:endParaRPr kumimoji="1" lang="ko-KR" altLang="en-US" sz="14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모서리가 둥근 직사각형 245">
            <a:extLst>
              <a:ext uri="{FF2B5EF4-FFF2-40B4-BE49-F238E27FC236}">
                <a16:creationId xmlns:a16="http://schemas.microsoft.com/office/drawing/2014/main" id="{E486EC54-673C-A3BF-7CB6-EE32AF2E8014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C0E18E-842C-D4CD-5FFC-D15B5DA36B55}"/>
              </a:ext>
            </a:extLst>
          </p:cNvPr>
          <p:cNvGrpSpPr/>
          <p:nvPr/>
        </p:nvGrpSpPr>
        <p:grpSpPr>
          <a:xfrm>
            <a:off x="1181280" y="1818969"/>
            <a:ext cx="2088000" cy="2408124"/>
            <a:chOff x="1337857" y="1924638"/>
            <a:chExt cx="2088000" cy="24081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754FDE-242D-1EDF-A1EB-33025C435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7857" y="1924638"/>
              <a:ext cx="2088000" cy="2088000"/>
            </a:xfrm>
            <a:prstGeom prst="ellips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Emperor</a:t>
              </a:r>
              <a:br>
                <a:rPr 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</a:br>
              <a:r>
                <a:rPr lang="en-US" dirty="0" err="1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Peguin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AB04E9-EF75-7F86-7657-F3280A8811AF}"/>
                </a:ext>
              </a:extLst>
            </p:cNvPr>
            <p:cNvSpPr txBox="1"/>
            <p:nvPr/>
          </p:nvSpPr>
          <p:spPr>
            <a:xfrm>
              <a:off x="1663453" y="4024985"/>
              <a:ext cx="1436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Root CA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CF5D76E-856C-3592-0946-F56F5108D150}"/>
              </a:ext>
            </a:extLst>
          </p:cNvPr>
          <p:cNvGrpSpPr/>
          <p:nvPr/>
        </p:nvGrpSpPr>
        <p:grpSpPr>
          <a:xfrm>
            <a:off x="5303053" y="2888909"/>
            <a:ext cx="1764000" cy="2079332"/>
            <a:chOff x="5668001" y="2801189"/>
            <a:chExt cx="1764000" cy="207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7E5F4A-79C9-0055-9B5F-179AC6A16E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8001" y="2801189"/>
              <a:ext cx="1764000" cy="1764000"/>
            </a:xfrm>
            <a:prstGeom prst="ellips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Security</a:t>
              </a:r>
              <a:br>
                <a:rPr lang="en-US" sz="1800" dirty="0">
                  <a:effectLst/>
                  <a:latin typeface="Calibri" panose="020F0502020204030204" pitchFamily="34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</a:br>
              <a:r>
                <a:rPr lang="en-US" sz="1800" dirty="0">
                  <a:effectLst/>
                  <a:latin typeface="Calibri" panose="020F0502020204030204" pitchFamily="34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Graduation</a:t>
              </a:r>
              <a:r>
                <a:rPr lang="en-KR" dirty="0">
                  <a:effectLst/>
                </a:rPr>
                <a:t> 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0DB12A-4A87-4ADC-CFFF-6532C2CA423E}"/>
                </a:ext>
              </a:extLst>
            </p:cNvPr>
            <p:cNvSpPr txBox="1"/>
            <p:nvPr/>
          </p:nvSpPr>
          <p:spPr>
            <a:xfrm>
              <a:off x="5831597" y="4572744"/>
              <a:ext cx="1436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Sub CA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4E10F0F-7A08-74A6-66CD-03E3529B1F1C}"/>
              </a:ext>
            </a:extLst>
          </p:cNvPr>
          <p:cNvGrpSpPr/>
          <p:nvPr/>
        </p:nvGrpSpPr>
        <p:grpSpPr>
          <a:xfrm>
            <a:off x="9057666" y="3770909"/>
            <a:ext cx="1857852" cy="2173299"/>
            <a:chOff x="9232239" y="3200622"/>
            <a:chExt cx="1857852" cy="217329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B87AD-C14F-1B6E-AB6D-51C665B2C5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32239" y="3200622"/>
              <a:ext cx="1857852" cy="1857852"/>
            </a:xfrm>
            <a:prstGeom prst="ellips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effectLst/>
                  <a:latin typeface="Calibri" panose="020F0502020204030204" pitchFamily="34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SangMyung</a:t>
              </a:r>
              <a:br>
                <a:rPr lang="en-US" sz="1800" dirty="0">
                  <a:effectLst/>
                  <a:latin typeface="Calibri" panose="020F0502020204030204" pitchFamily="34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</a:br>
              <a:r>
                <a:rPr lang="en-US" sz="1800" dirty="0">
                  <a:effectLst/>
                  <a:latin typeface="Calibri" panose="020F0502020204030204" pitchFamily="34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Bank</a:t>
              </a:r>
              <a:r>
                <a:rPr lang="en-KR" dirty="0">
                  <a:effectLst/>
                </a:rPr>
                <a:t> 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98F998-4E5B-35FF-E721-8048ABCAB752}"/>
                </a:ext>
              </a:extLst>
            </p:cNvPr>
            <p:cNvSpPr txBox="1"/>
            <p:nvPr/>
          </p:nvSpPr>
          <p:spPr>
            <a:xfrm>
              <a:off x="9442761" y="5066144"/>
              <a:ext cx="1436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Server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199BE4-107E-31BC-234C-772D89E84242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269280" y="2862969"/>
            <a:ext cx="2033773" cy="90794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91123C-647D-939F-66C1-1C3D64557488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7067053" y="3770909"/>
            <a:ext cx="1990613" cy="92892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Text&#10;&#10;Description automatically generated with low confidence">
            <a:extLst>
              <a:ext uri="{FF2B5EF4-FFF2-40B4-BE49-F238E27FC236}">
                <a16:creationId xmlns:a16="http://schemas.microsoft.com/office/drawing/2014/main" id="{35F5C9AE-AEF6-4831-AE06-36AE7506F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483" y="2184059"/>
            <a:ext cx="1346200" cy="1409700"/>
          </a:xfrm>
          <a:prstGeom prst="rect">
            <a:avLst/>
          </a:prstGeom>
        </p:spPr>
      </p:pic>
      <p:pic>
        <p:nvPicPr>
          <p:cNvPr id="59" name="Picture 58" descr="Text&#10;&#10;Description automatically generated">
            <a:extLst>
              <a:ext uri="{FF2B5EF4-FFF2-40B4-BE49-F238E27FC236}">
                <a16:creationId xmlns:a16="http://schemas.microsoft.com/office/drawing/2014/main" id="{9A7F1A54-C6A5-D7AF-7B74-4283E704C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650" y="3201347"/>
            <a:ext cx="1169879" cy="1148413"/>
          </a:xfrm>
          <a:prstGeom prst="rect">
            <a:avLst/>
          </a:prstGeom>
        </p:spPr>
      </p:pic>
      <p:pic>
        <p:nvPicPr>
          <p:cNvPr id="66" name="Picture 65" descr="Text&#10;&#10;Description automatically generated">
            <a:extLst>
              <a:ext uri="{FF2B5EF4-FFF2-40B4-BE49-F238E27FC236}">
                <a16:creationId xmlns:a16="http://schemas.microsoft.com/office/drawing/2014/main" id="{BAE38385-9E80-CE17-7E5C-1A9D7EDBF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7143" y="4105313"/>
            <a:ext cx="1309666" cy="1216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27485-4A40-5B48-9B7C-A689D2DB16FE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14/28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378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994716" y="184739"/>
              <a:ext cx="594894" cy="180743"/>
              <a:chOff x="10960662" y="271844"/>
              <a:chExt cx="540061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JWT(</a:t>
            </a:r>
            <a:r>
              <a:rPr kumimoji="1" lang="en-US" altLang="ko-KR" sz="14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Json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Web Token) 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사용자 인증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1078844" y="1106567"/>
            <a:ext cx="770839" cy="91497"/>
            <a:chOff x="10536277" y="1638458"/>
            <a:chExt cx="693809" cy="84283"/>
          </a:xfrm>
        </p:grpSpPr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074492-84CD-4C67-7559-14D974FFA13E}"/>
              </a:ext>
            </a:extLst>
          </p:cNvPr>
          <p:cNvSpPr txBox="1"/>
          <p:nvPr/>
        </p:nvSpPr>
        <p:spPr>
          <a:xfrm>
            <a:off x="10199527" y="325486"/>
            <a:ext cx="1052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보안채널 및 로그인</a:t>
            </a:r>
          </a:p>
        </p:txBody>
      </p:sp>
      <p:sp>
        <p:nvSpPr>
          <p:cNvPr id="8" name="모서리가 둥근 직사각형 245">
            <a:extLst>
              <a:ext uri="{FF2B5EF4-FFF2-40B4-BE49-F238E27FC236}">
                <a16:creationId xmlns:a16="http://schemas.microsoft.com/office/drawing/2014/main" id="{16F31F56-C017-7270-9368-12FD378E70F5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9" name="모서리가 둥근 직사각형 86">
            <a:extLst>
              <a:ext uri="{FF2B5EF4-FFF2-40B4-BE49-F238E27FC236}">
                <a16:creationId xmlns:a16="http://schemas.microsoft.com/office/drawing/2014/main" id="{AD067200-8730-BB6E-1611-14300F6C7A05}"/>
              </a:ext>
            </a:extLst>
          </p:cNvPr>
          <p:cNvSpPr/>
          <p:nvPr/>
        </p:nvSpPr>
        <p:spPr>
          <a:xfrm>
            <a:off x="10562703" y="107755"/>
            <a:ext cx="273204" cy="180743"/>
          </a:xfrm>
          <a:prstGeom prst="roundRect">
            <a:avLst/>
          </a:prstGeom>
          <a:solidFill>
            <a:schemeClr val="accent2">
              <a:alpha val="772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4AEAA-6794-B28F-AAA6-D14345F0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33" y="1362513"/>
            <a:ext cx="1374674" cy="6406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3434EC-95B8-A2F4-624B-42A39EAE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150" y="3308494"/>
            <a:ext cx="3306222" cy="117993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0DC7EC-C3C0-C4AE-7D97-A5F7439591B7}"/>
              </a:ext>
            </a:extLst>
          </p:cNvPr>
          <p:cNvCxnSpPr/>
          <p:nvPr/>
        </p:nvCxnSpPr>
        <p:spPr>
          <a:xfrm>
            <a:off x="4347495" y="3876298"/>
            <a:ext cx="75247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8D6B039-C709-ED81-7FD7-A78AFCFEB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6216" y="2545658"/>
            <a:ext cx="2807954" cy="293980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81E6FC4-F0DE-E718-C697-72D11D9E0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8444" y="2545658"/>
            <a:ext cx="3008666" cy="29398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F357D9-4677-4EBB-8821-0F7297954DFD}"/>
              </a:ext>
            </a:extLst>
          </p:cNvPr>
          <p:cNvSpPr txBox="1"/>
          <p:nvPr/>
        </p:nvSpPr>
        <p:spPr>
          <a:xfrm>
            <a:off x="5863263" y="5606181"/>
            <a:ext cx="19138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Access-Token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D8E873-B5E8-FD2D-91B7-6332F5593591}"/>
              </a:ext>
            </a:extLst>
          </p:cNvPr>
          <p:cNvSpPr txBox="1"/>
          <p:nvPr/>
        </p:nvSpPr>
        <p:spPr>
          <a:xfrm>
            <a:off x="8919815" y="5606181"/>
            <a:ext cx="19138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Refresh-Token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오각형[P] 102">
            <a:extLst>
              <a:ext uri="{FF2B5EF4-FFF2-40B4-BE49-F238E27FC236}">
                <a16:creationId xmlns:a16="http://schemas.microsoft.com/office/drawing/2014/main" id="{99B13259-0D15-30B9-6ACA-2A7A7DAB9AED}"/>
              </a:ext>
            </a:extLst>
          </p:cNvPr>
          <p:cNvSpPr/>
          <p:nvPr/>
        </p:nvSpPr>
        <p:spPr>
          <a:xfrm>
            <a:off x="10290566" y="1106567"/>
            <a:ext cx="376243" cy="91497"/>
          </a:xfrm>
          <a:prstGeom prst="homePlate">
            <a:avLst>
              <a:gd name="adj" fmla="val 2652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오각형[P] 103">
            <a:extLst>
              <a:ext uri="{FF2B5EF4-FFF2-40B4-BE49-F238E27FC236}">
                <a16:creationId xmlns:a16="http://schemas.microsoft.com/office/drawing/2014/main" id="{75DC3AC6-3D8D-E58A-C34D-72391E5890FB}"/>
              </a:ext>
            </a:extLst>
          </p:cNvPr>
          <p:cNvSpPr/>
          <p:nvPr/>
        </p:nvSpPr>
        <p:spPr>
          <a:xfrm>
            <a:off x="10685162" y="1106567"/>
            <a:ext cx="376243" cy="91497"/>
          </a:xfrm>
          <a:prstGeom prst="homePlate">
            <a:avLst>
              <a:gd name="adj" fmla="val 26528"/>
            </a:avLst>
          </a:prstGeom>
          <a:solidFill>
            <a:schemeClr val="bg1">
              <a:lumMod val="75000"/>
              <a:alpha val="60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5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4C00F331-B2AE-2B09-BDB8-3D8257713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10699F-87C1-2B90-3C55-AD6F10475E59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15/28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862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994716" y="184739"/>
              <a:ext cx="594894" cy="180743"/>
              <a:chOff x="10960662" y="271844"/>
              <a:chExt cx="540061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JWT(</a:t>
            </a:r>
            <a:r>
              <a:rPr kumimoji="1" lang="en-US" altLang="ko-KR" sz="14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Json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Web Token) 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작성 코드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1078844" y="1106567"/>
            <a:ext cx="770839" cy="91497"/>
            <a:chOff x="10536277" y="1638458"/>
            <a:chExt cx="693809" cy="84283"/>
          </a:xfrm>
        </p:grpSpPr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074492-84CD-4C67-7559-14D974FFA13E}"/>
              </a:ext>
            </a:extLst>
          </p:cNvPr>
          <p:cNvSpPr txBox="1"/>
          <p:nvPr/>
        </p:nvSpPr>
        <p:spPr>
          <a:xfrm>
            <a:off x="10199527" y="325486"/>
            <a:ext cx="1052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보안채널 및 로그인</a:t>
            </a:r>
          </a:p>
        </p:txBody>
      </p:sp>
      <p:sp>
        <p:nvSpPr>
          <p:cNvPr id="8" name="모서리가 둥근 직사각형 245">
            <a:extLst>
              <a:ext uri="{FF2B5EF4-FFF2-40B4-BE49-F238E27FC236}">
                <a16:creationId xmlns:a16="http://schemas.microsoft.com/office/drawing/2014/main" id="{16F31F56-C017-7270-9368-12FD378E70F5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9" name="모서리가 둥근 직사각형 86">
            <a:extLst>
              <a:ext uri="{FF2B5EF4-FFF2-40B4-BE49-F238E27FC236}">
                <a16:creationId xmlns:a16="http://schemas.microsoft.com/office/drawing/2014/main" id="{AD067200-8730-BB6E-1611-14300F6C7A05}"/>
              </a:ext>
            </a:extLst>
          </p:cNvPr>
          <p:cNvSpPr/>
          <p:nvPr/>
        </p:nvSpPr>
        <p:spPr>
          <a:xfrm>
            <a:off x="10562703" y="107755"/>
            <a:ext cx="273204" cy="180743"/>
          </a:xfrm>
          <a:prstGeom prst="roundRect">
            <a:avLst/>
          </a:prstGeom>
          <a:solidFill>
            <a:schemeClr val="accent2">
              <a:alpha val="772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4AEAA-6794-B28F-AAA6-D14345F0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33" y="1362513"/>
            <a:ext cx="1374674" cy="640602"/>
          </a:xfrm>
          <a:prstGeom prst="rect">
            <a:avLst/>
          </a:prstGeom>
        </p:spPr>
      </p:pic>
      <p:sp>
        <p:nvSpPr>
          <p:cNvPr id="15" name="오각형[P] 102">
            <a:extLst>
              <a:ext uri="{FF2B5EF4-FFF2-40B4-BE49-F238E27FC236}">
                <a16:creationId xmlns:a16="http://schemas.microsoft.com/office/drawing/2014/main" id="{99B13259-0D15-30B9-6ACA-2A7A7DAB9AED}"/>
              </a:ext>
            </a:extLst>
          </p:cNvPr>
          <p:cNvSpPr/>
          <p:nvPr/>
        </p:nvSpPr>
        <p:spPr>
          <a:xfrm>
            <a:off x="10290566" y="1106567"/>
            <a:ext cx="376243" cy="91497"/>
          </a:xfrm>
          <a:prstGeom prst="homePlate">
            <a:avLst>
              <a:gd name="adj" fmla="val 2652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오각형[P] 103">
            <a:extLst>
              <a:ext uri="{FF2B5EF4-FFF2-40B4-BE49-F238E27FC236}">
                <a16:creationId xmlns:a16="http://schemas.microsoft.com/office/drawing/2014/main" id="{75DC3AC6-3D8D-E58A-C34D-72391E5890FB}"/>
              </a:ext>
            </a:extLst>
          </p:cNvPr>
          <p:cNvSpPr/>
          <p:nvPr/>
        </p:nvSpPr>
        <p:spPr>
          <a:xfrm>
            <a:off x="10685162" y="1106567"/>
            <a:ext cx="376243" cy="91497"/>
          </a:xfrm>
          <a:prstGeom prst="homePlate">
            <a:avLst>
              <a:gd name="adj" fmla="val 26528"/>
            </a:avLst>
          </a:prstGeom>
          <a:solidFill>
            <a:schemeClr val="bg1">
              <a:lumMod val="75000"/>
              <a:alpha val="608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5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4C00F331-B2AE-2B09-BDB8-3D8257713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18B55A-B2FE-9028-5B95-7AFFABF7D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39" y="2374170"/>
            <a:ext cx="3420000" cy="29742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6AC2E13-0B47-DBA5-A3BE-E545C8488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4005" y="2631875"/>
            <a:ext cx="3420000" cy="24588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0354EDD-63D0-32EF-C00D-F20B642A1A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4871" y="2601052"/>
            <a:ext cx="3420000" cy="25204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4A1D5B5-F391-604B-8126-92EA9667F9BC}"/>
              </a:ext>
            </a:extLst>
          </p:cNvPr>
          <p:cNvSpPr txBox="1"/>
          <p:nvPr/>
        </p:nvSpPr>
        <p:spPr>
          <a:xfrm>
            <a:off x="1694736" y="5456629"/>
            <a:ext cx="1436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JWT Service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C90B60-A14B-B2F8-D13F-179801B1FC40}"/>
              </a:ext>
            </a:extLst>
          </p:cNvPr>
          <p:cNvSpPr txBox="1"/>
          <p:nvPr/>
        </p:nvSpPr>
        <p:spPr>
          <a:xfrm>
            <a:off x="4907208" y="5456629"/>
            <a:ext cx="2433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JWT </a:t>
            </a:r>
            <a:r>
              <a:rPr lang="en-US" sz="1600" dirty="0" err="1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AuthenticationFilter</a:t>
            </a:r>
            <a:endParaRPr lang="en-KR" sz="16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F2E890-9EDC-3E9F-0BEA-48B5C56F741D}"/>
              </a:ext>
            </a:extLst>
          </p:cNvPr>
          <p:cNvSpPr txBox="1"/>
          <p:nvPr/>
        </p:nvSpPr>
        <p:spPr>
          <a:xfrm>
            <a:off x="8596868" y="5456629"/>
            <a:ext cx="2476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JWT </a:t>
            </a:r>
            <a:r>
              <a:rPr lang="en-US" sz="1600" dirty="0" err="1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AuthorizationFilter</a:t>
            </a:r>
            <a:endParaRPr lang="en-KR" sz="16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6FBDAE-4FE3-C087-6D20-FAA44544996A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16/28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310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994716" y="184739"/>
              <a:ext cx="594894" cy="180743"/>
              <a:chOff x="10960662" y="271844"/>
              <a:chExt cx="540061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76797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JWT(</a:t>
            </a:r>
            <a:r>
              <a:rPr kumimoji="1" lang="en-US" altLang="ko-KR" sz="14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Json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Web Token) 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사용자 인증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074492-84CD-4C67-7559-14D974FFA13E}"/>
              </a:ext>
            </a:extLst>
          </p:cNvPr>
          <p:cNvSpPr txBox="1"/>
          <p:nvPr/>
        </p:nvSpPr>
        <p:spPr>
          <a:xfrm>
            <a:off x="10199527" y="325486"/>
            <a:ext cx="1052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보안채널 및 로그인</a:t>
            </a:r>
          </a:p>
        </p:txBody>
      </p:sp>
      <p:sp>
        <p:nvSpPr>
          <p:cNvPr id="8" name="모서리가 둥근 직사각형 245">
            <a:extLst>
              <a:ext uri="{FF2B5EF4-FFF2-40B4-BE49-F238E27FC236}">
                <a16:creationId xmlns:a16="http://schemas.microsoft.com/office/drawing/2014/main" id="{16F31F56-C017-7270-9368-12FD378E70F5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9" name="모서리가 둥근 직사각형 86">
            <a:extLst>
              <a:ext uri="{FF2B5EF4-FFF2-40B4-BE49-F238E27FC236}">
                <a16:creationId xmlns:a16="http://schemas.microsoft.com/office/drawing/2014/main" id="{AD067200-8730-BB6E-1611-14300F6C7A05}"/>
              </a:ext>
            </a:extLst>
          </p:cNvPr>
          <p:cNvSpPr/>
          <p:nvPr/>
        </p:nvSpPr>
        <p:spPr>
          <a:xfrm>
            <a:off x="10562703" y="107755"/>
            <a:ext cx="273204" cy="180743"/>
          </a:xfrm>
          <a:prstGeom prst="roundRect">
            <a:avLst/>
          </a:prstGeom>
          <a:solidFill>
            <a:schemeClr val="accent2">
              <a:alpha val="772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4AEAA-6794-B28F-AAA6-D14345F0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33" y="1362513"/>
            <a:ext cx="1374674" cy="6406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00E688-278C-2248-B829-4EC9E6789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63" y="2497518"/>
            <a:ext cx="2599372" cy="2599372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7EBB164-6E93-5AC7-F10C-82BF86F5B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6337" y="1953380"/>
            <a:ext cx="3951185" cy="395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ED2541-A1AC-8D3E-41CE-2E6BAA0596EB}"/>
              </a:ext>
            </a:extLst>
          </p:cNvPr>
          <p:cNvSpPr txBox="1"/>
          <p:nvPr/>
        </p:nvSpPr>
        <p:spPr>
          <a:xfrm>
            <a:off x="1279127" y="5365095"/>
            <a:ext cx="90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8B1FC-042D-73F1-603A-E745D2735963}"/>
              </a:ext>
            </a:extLst>
          </p:cNvPr>
          <p:cNvSpPr txBox="1"/>
          <p:nvPr/>
        </p:nvSpPr>
        <p:spPr>
          <a:xfrm>
            <a:off x="9659040" y="5365095"/>
            <a:ext cx="90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D2AED898-ED1F-0A75-7527-4CD750C64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27A23EAF-7B20-AECF-EDE2-3F2D7B3E3171}"/>
              </a:ext>
            </a:extLst>
          </p:cNvPr>
          <p:cNvGrpSpPr/>
          <p:nvPr/>
        </p:nvGrpSpPr>
        <p:grpSpPr>
          <a:xfrm>
            <a:off x="2880267" y="2333705"/>
            <a:ext cx="6120000" cy="487561"/>
            <a:chOff x="2908846" y="1840992"/>
            <a:chExt cx="6120000" cy="48756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B1F336D-7BB1-FA5C-D62B-01F6672179EE}"/>
                </a:ext>
              </a:extLst>
            </p:cNvPr>
            <p:cNvGrpSpPr/>
            <p:nvPr/>
          </p:nvGrpSpPr>
          <p:grpSpPr>
            <a:xfrm>
              <a:off x="3116037" y="1840992"/>
              <a:ext cx="5511509" cy="353943"/>
              <a:chOff x="2976827" y="1840992"/>
              <a:chExt cx="5511509" cy="35394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B685EF-ADDA-4431-75A4-4EF315766A0E}"/>
                  </a:ext>
                </a:extLst>
              </p:cNvPr>
              <p:cNvSpPr txBox="1"/>
              <p:nvPr/>
            </p:nvSpPr>
            <p:spPr>
              <a:xfrm>
                <a:off x="2976827" y="1840992"/>
                <a:ext cx="3120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 ID/PW</a:t>
                </a:r>
                <a:r>
                  <a:rPr lang="ko-KR" altLang="en-US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</a:t>
                </a:r>
                <a: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Login</a:t>
                </a:r>
                <a:r>
                  <a:rPr lang="ko-KR" altLang="en-US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Request</a:t>
                </a:r>
                <a:endParaRPr lang="ko-KR" altLang="en-US" sz="17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7950DE-D52A-8AA9-1A01-21862BC65ACE}"/>
                  </a:ext>
                </a:extLst>
              </p:cNvPr>
              <p:cNvSpPr txBox="1"/>
              <p:nvPr/>
            </p:nvSpPr>
            <p:spPr>
              <a:xfrm>
                <a:off x="7180201" y="1875196"/>
                <a:ext cx="1308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{</a:t>
                </a:r>
                <a:r>
                  <a: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ID, PW }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4248187-07E2-2298-1396-ACAD20C57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8846" y="2311171"/>
              <a:ext cx="6120000" cy="17382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0F7A8DE-61C0-5D20-4BCC-B6BE05B3FC9F}"/>
              </a:ext>
            </a:extLst>
          </p:cNvPr>
          <p:cNvGrpSpPr/>
          <p:nvPr/>
        </p:nvGrpSpPr>
        <p:grpSpPr>
          <a:xfrm>
            <a:off x="2903762" y="3738695"/>
            <a:ext cx="6052954" cy="842542"/>
            <a:chOff x="2968002" y="3840973"/>
            <a:chExt cx="6052954" cy="84254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9235F24-C201-293E-666D-A09E0EA78AE1}"/>
                </a:ext>
              </a:extLst>
            </p:cNvPr>
            <p:cNvGrpSpPr/>
            <p:nvPr/>
          </p:nvGrpSpPr>
          <p:grpSpPr>
            <a:xfrm>
              <a:off x="3095480" y="3840973"/>
              <a:ext cx="5797999" cy="738664"/>
              <a:chOff x="3103890" y="3840973"/>
              <a:chExt cx="5797999" cy="73866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9EE7AAA-56F7-77C8-BA06-229AED52ACDF}"/>
                  </a:ext>
                </a:extLst>
              </p:cNvPr>
              <p:cNvSpPr txBox="1"/>
              <p:nvPr/>
            </p:nvSpPr>
            <p:spPr>
              <a:xfrm>
                <a:off x="3103890" y="3902529"/>
                <a:ext cx="2264682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r>
                  <a:rPr lang="ko-KR" altLang="en-US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받은 토큰을 가지고 </a:t>
                </a:r>
                <a:b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은행 기능</a:t>
                </a:r>
                <a: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Request</a:t>
                </a:r>
                <a:endParaRPr lang="ko-KR" altLang="en-US" sz="17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EBA5F7-FD5F-19A1-FE17-28168658764A}"/>
                  </a:ext>
                </a:extLst>
              </p:cNvPr>
              <p:cNvSpPr txBox="1"/>
              <p:nvPr/>
            </p:nvSpPr>
            <p:spPr>
              <a:xfrm>
                <a:off x="6766647" y="3840973"/>
                <a:ext cx="213524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{ Access Token,</a:t>
                </a:r>
                <a:b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Refresh Token,</a:t>
                </a:r>
                <a:b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API }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53E1D5-4F86-1500-085A-F563B5941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002" y="4666133"/>
              <a:ext cx="6052954" cy="17382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B868ABA-A1D2-4197-4BF0-617566C6C5C2}"/>
              </a:ext>
            </a:extLst>
          </p:cNvPr>
          <p:cNvGrpSpPr/>
          <p:nvPr/>
        </p:nvGrpSpPr>
        <p:grpSpPr>
          <a:xfrm>
            <a:off x="2888157" y="2961504"/>
            <a:ext cx="6112110" cy="636953"/>
            <a:chOff x="2908846" y="2832301"/>
            <a:chExt cx="6112110" cy="6369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F51E0BE-68A0-F175-67F4-4B96D27466D1}"/>
                </a:ext>
              </a:extLst>
            </p:cNvPr>
            <p:cNvGrpSpPr/>
            <p:nvPr/>
          </p:nvGrpSpPr>
          <p:grpSpPr>
            <a:xfrm>
              <a:off x="3065902" y="2832301"/>
              <a:ext cx="5797999" cy="615553"/>
              <a:chOff x="3103890" y="2832301"/>
              <a:chExt cx="5797999" cy="61555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7B217F-2D6C-3DE6-FA75-131752CF5D85}"/>
                  </a:ext>
                </a:extLst>
              </p:cNvPr>
              <p:cNvSpPr txBox="1"/>
              <p:nvPr/>
            </p:nvSpPr>
            <p:spPr>
              <a:xfrm>
                <a:off x="3103890" y="2832301"/>
                <a:ext cx="302647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r>
                  <a:rPr lang="ko-KR" altLang="en-US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 성공 시 </a:t>
                </a:r>
                <a:b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JWT(</a:t>
                </a:r>
                <a:r>
                  <a:rPr lang="en-US" altLang="ko-KR" sz="17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Json</a:t>
                </a:r>
                <a:r>
                  <a:rPr lang="en-US" altLang="ko-KR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Web Token) </a:t>
                </a:r>
                <a:r>
                  <a:rPr lang="ko-KR" altLang="en-US" sz="17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반환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6AD25D-F661-501B-A910-D0DAAD173890}"/>
                  </a:ext>
                </a:extLst>
              </p:cNvPr>
              <p:cNvSpPr txBox="1"/>
              <p:nvPr/>
            </p:nvSpPr>
            <p:spPr>
              <a:xfrm>
                <a:off x="6766647" y="2878467"/>
                <a:ext cx="21352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{ Access Token,</a:t>
                </a:r>
                <a:b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Refresh Token }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3C77DB2-F95D-CF4D-7A6D-3A345E3C5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8846" y="3453062"/>
              <a:ext cx="6112110" cy="16192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26952CD-B5CD-90FC-9D34-8D89B9E11417}"/>
              </a:ext>
            </a:extLst>
          </p:cNvPr>
          <p:cNvGrpSpPr/>
          <p:nvPr/>
        </p:nvGrpSpPr>
        <p:grpSpPr>
          <a:xfrm>
            <a:off x="2880267" y="4721475"/>
            <a:ext cx="6112110" cy="391712"/>
            <a:chOff x="3012014" y="5034312"/>
            <a:chExt cx="6112110" cy="39171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B4BF08-B351-AD0A-7353-2089D50AEE85}"/>
                </a:ext>
              </a:extLst>
            </p:cNvPr>
            <p:cNvGrpSpPr/>
            <p:nvPr/>
          </p:nvGrpSpPr>
          <p:grpSpPr>
            <a:xfrm>
              <a:off x="3219205" y="5034312"/>
              <a:ext cx="5697729" cy="369332"/>
              <a:chOff x="3103890" y="4841160"/>
              <a:chExt cx="5697729" cy="36933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6154A9-EF15-FE49-2112-96F5266A77D1}"/>
                  </a:ext>
                </a:extLst>
              </p:cNvPr>
              <p:cNvSpPr txBox="1"/>
              <p:nvPr/>
            </p:nvSpPr>
            <p:spPr>
              <a:xfrm>
                <a:off x="3103890" y="4841160"/>
                <a:ext cx="2436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4.Request </a:t>
                </a:r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Response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DD6EE0-F6AB-4077-0924-BE568C6D09A3}"/>
                  </a:ext>
                </a:extLst>
              </p:cNvPr>
              <p:cNvSpPr txBox="1"/>
              <p:nvPr/>
            </p:nvSpPr>
            <p:spPr>
              <a:xfrm>
                <a:off x="6866918" y="4871938"/>
                <a:ext cx="19347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{ Success or Fail }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A893FF9-8B0F-B794-8895-5BFF6A39D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2014" y="5409832"/>
              <a:ext cx="6112110" cy="16192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514980E-9A83-C0D5-5B16-4FE34796024F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17/28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000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994716" y="184739"/>
              <a:ext cx="594894" cy="180743"/>
              <a:chOff x="10960662" y="271844"/>
              <a:chExt cx="540061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76797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이체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–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보안카드 이체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(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기존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)</a:t>
            </a:r>
            <a:endParaRPr kumimoji="1" lang="ko-KR" altLang="en-US" sz="14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074492-84CD-4C67-7559-14D974FFA13E}"/>
              </a:ext>
            </a:extLst>
          </p:cNvPr>
          <p:cNvSpPr txBox="1"/>
          <p:nvPr/>
        </p:nvSpPr>
        <p:spPr>
          <a:xfrm>
            <a:off x="10199527" y="325486"/>
            <a:ext cx="1052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보안채널 및 로그인</a:t>
            </a:r>
          </a:p>
        </p:txBody>
      </p:sp>
      <p:sp>
        <p:nvSpPr>
          <p:cNvPr id="8" name="모서리가 둥근 직사각형 245">
            <a:extLst>
              <a:ext uri="{FF2B5EF4-FFF2-40B4-BE49-F238E27FC236}">
                <a16:creationId xmlns:a16="http://schemas.microsoft.com/office/drawing/2014/main" id="{16F31F56-C017-7270-9368-12FD378E70F5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9" name="모서리가 둥근 직사각형 86">
            <a:extLst>
              <a:ext uri="{FF2B5EF4-FFF2-40B4-BE49-F238E27FC236}">
                <a16:creationId xmlns:a16="http://schemas.microsoft.com/office/drawing/2014/main" id="{AD067200-8730-BB6E-1611-14300F6C7A05}"/>
              </a:ext>
            </a:extLst>
          </p:cNvPr>
          <p:cNvSpPr/>
          <p:nvPr/>
        </p:nvSpPr>
        <p:spPr>
          <a:xfrm>
            <a:off x="10562703" y="107755"/>
            <a:ext cx="273204" cy="180743"/>
          </a:xfrm>
          <a:prstGeom prst="roundRect">
            <a:avLst/>
          </a:prstGeom>
          <a:solidFill>
            <a:schemeClr val="accent2">
              <a:alpha val="772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pic>
        <p:nvPicPr>
          <p:cNvPr id="25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D2AED898-ED1F-0A75-7527-4CD750C64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FBD87CE-F17A-1BF9-2F2C-BF35623617D9}"/>
              </a:ext>
            </a:extLst>
          </p:cNvPr>
          <p:cNvGrpSpPr/>
          <p:nvPr/>
        </p:nvGrpSpPr>
        <p:grpSpPr>
          <a:xfrm>
            <a:off x="1259550" y="2659638"/>
            <a:ext cx="9195881" cy="2321245"/>
            <a:chOff x="1151138" y="1697667"/>
            <a:chExt cx="9195881" cy="2321245"/>
          </a:xfrm>
        </p:grpSpPr>
        <p:pic>
          <p:nvPicPr>
            <p:cNvPr id="1026" name="Picture 2" descr="보안카드가 뚫린 이유: 공격을 도와주는 전자금융감독규정 - 슬로우뉴스">
              <a:extLst>
                <a:ext uri="{FF2B5EF4-FFF2-40B4-BE49-F238E27FC236}">
                  <a16:creationId xmlns:a16="http://schemas.microsoft.com/office/drawing/2014/main" id="{2FD1B869-4743-6849-5EF4-74A867616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138" y="1697667"/>
              <a:ext cx="2980462" cy="201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37CD07-F37C-84B0-D65D-FD07101694E9}"/>
                </a:ext>
              </a:extLst>
            </p:cNvPr>
            <p:cNvSpPr txBox="1"/>
            <p:nvPr/>
          </p:nvSpPr>
          <p:spPr>
            <a:xfrm>
              <a:off x="1841065" y="3711135"/>
              <a:ext cx="1600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보안카드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01BE57CB-706A-796B-F415-6AEC9A4E8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5066" y="2396176"/>
              <a:ext cx="601262" cy="616451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pic>
          <p:nvPicPr>
            <p:cNvPr id="51" name="Graphic 50" descr="Server with solid fill">
              <a:extLst>
                <a:ext uri="{FF2B5EF4-FFF2-40B4-BE49-F238E27FC236}">
                  <a16:creationId xmlns:a16="http://schemas.microsoft.com/office/drawing/2014/main" id="{6143E4DF-6B31-E326-37F5-7B5B8F594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02029" y="1987512"/>
              <a:ext cx="1433778" cy="1433778"/>
            </a:xfrm>
            <a:prstGeom prst="rect">
              <a:avLst/>
            </a:prstGeom>
          </p:spPr>
        </p:pic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1A262C39-4DAD-00D4-6660-44D870B965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2060" y="2396176"/>
              <a:ext cx="601262" cy="616451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B582C5C-7167-32F6-518A-456D74213B69}"/>
                </a:ext>
              </a:extLst>
            </p:cNvPr>
            <p:cNvGrpSpPr/>
            <p:nvPr/>
          </p:nvGrpSpPr>
          <p:grpSpPr>
            <a:xfrm>
              <a:off x="5579794" y="2247201"/>
              <a:ext cx="1828800" cy="914400"/>
              <a:chOff x="4584303" y="1855549"/>
              <a:chExt cx="1828800" cy="914400"/>
            </a:xfrm>
          </p:grpSpPr>
          <p:pic>
            <p:nvPicPr>
              <p:cNvPr id="37" name="Graphic 36" descr="Badge 9 with solid fill">
                <a:extLst>
                  <a:ext uri="{FF2B5EF4-FFF2-40B4-BE49-F238E27FC236}">
                    <a16:creationId xmlns:a16="http://schemas.microsoft.com/office/drawing/2014/main" id="{324CE6DA-0DC0-2BCD-78AD-42B834AB1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498703" y="185554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Graphic 41" descr="Badge 8 with solid fill">
                <a:extLst>
                  <a:ext uri="{FF2B5EF4-FFF2-40B4-BE49-F238E27FC236}">
                    <a16:creationId xmlns:a16="http://schemas.microsoft.com/office/drawing/2014/main" id="{F522AE93-D3C7-3BAE-365A-1B932A175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584303" y="185554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B468DA-99D7-6D49-4CF5-7A742F75F5DE}"/>
                </a:ext>
              </a:extLst>
            </p:cNvPr>
            <p:cNvSpPr txBox="1"/>
            <p:nvPr/>
          </p:nvSpPr>
          <p:spPr>
            <a:xfrm>
              <a:off x="5693890" y="3711135"/>
              <a:ext cx="1600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보안카드의 숫자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42956D-CD25-8F70-7A68-180270713540}"/>
                </a:ext>
              </a:extLst>
            </p:cNvPr>
            <p:cNvSpPr txBox="1"/>
            <p:nvPr/>
          </p:nvSpPr>
          <p:spPr>
            <a:xfrm>
              <a:off x="8746411" y="3711135"/>
              <a:ext cx="1600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서버에서 숫자 검증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7FC601-13EB-0E29-8ECB-A0B59BC29211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18/28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656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994716" y="184739"/>
              <a:ext cx="594894" cy="180743"/>
              <a:chOff x="10960662" y="271844"/>
              <a:chExt cx="540061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76797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이체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–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보안카드 이체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(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새로 고안된 방식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: 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보안카드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+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JWT Refresh Token)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074492-84CD-4C67-7559-14D974FFA13E}"/>
              </a:ext>
            </a:extLst>
          </p:cNvPr>
          <p:cNvSpPr txBox="1"/>
          <p:nvPr/>
        </p:nvSpPr>
        <p:spPr>
          <a:xfrm>
            <a:off x="10199527" y="325486"/>
            <a:ext cx="1052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보안채널 및 로그인</a:t>
            </a:r>
          </a:p>
        </p:txBody>
      </p:sp>
      <p:sp>
        <p:nvSpPr>
          <p:cNvPr id="8" name="모서리가 둥근 직사각형 245">
            <a:extLst>
              <a:ext uri="{FF2B5EF4-FFF2-40B4-BE49-F238E27FC236}">
                <a16:creationId xmlns:a16="http://schemas.microsoft.com/office/drawing/2014/main" id="{16F31F56-C017-7270-9368-12FD378E70F5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9" name="모서리가 둥근 직사각형 86">
            <a:extLst>
              <a:ext uri="{FF2B5EF4-FFF2-40B4-BE49-F238E27FC236}">
                <a16:creationId xmlns:a16="http://schemas.microsoft.com/office/drawing/2014/main" id="{AD067200-8730-BB6E-1611-14300F6C7A05}"/>
              </a:ext>
            </a:extLst>
          </p:cNvPr>
          <p:cNvSpPr/>
          <p:nvPr/>
        </p:nvSpPr>
        <p:spPr>
          <a:xfrm>
            <a:off x="10562703" y="107755"/>
            <a:ext cx="273204" cy="180743"/>
          </a:xfrm>
          <a:prstGeom prst="roundRect">
            <a:avLst/>
          </a:prstGeom>
          <a:solidFill>
            <a:schemeClr val="accent2">
              <a:alpha val="772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pic>
        <p:nvPicPr>
          <p:cNvPr id="25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D2AED898-ED1F-0A75-7527-4CD750C64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D95D443-C8A9-25DC-F648-CBACB9B9A027}"/>
              </a:ext>
            </a:extLst>
          </p:cNvPr>
          <p:cNvGrpSpPr/>
          <p:nvPr/>
        </p:nvGrpSpPr>
        <p:grpSpPr>
          <a:xfrm>
            <a:off x="725937" y="2566386"/>
            <a:ext cx="2980462" cy="2321245"/>
            <a:chOff x="1288672" y="1969130"/>
            <a:chExt cx="2980462" cy="2321245"/>
          </a:xfrm>
        </p:grpSpPr>
        <p:pic>
          <p:nvPicPr>
            <p:cNvPr id="1026" name="Picture 2" descr="보안카드가 뚫린 이유: 공격을 도와주는 전자금융감독규정 - 슬로우뉴스">
              <a:extLst>
                <a:ext uri="{FF2B5EF4-FFF2-40B4-BE49-F238E27FC236}">
                  <a16:creationId xmlns:a16="http://schemas.microsoft.com/office/drawing/2014/main" id="{2FD1B869-4743-6849-5EF4-74A867616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8672" y="1969130"/>
              <a:ext cx="2980462" cy="201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37CD07-F37C-84B0-D65D-FD07101694E9}"/>
                </a:ext>
              </a:extLst>
            </p:cNvPr>
            <p:cNvSpPr txBox="1"/>
            <p:nvPr/>
          </p:nvSpPr>
          <p:spPr>
            <a:xfrm>
              <a:off x="1978599" y="3982598"/>
              <a:ext cx="1600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보안카드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1BE57CB-706A-796B-F415-6AEC9A4E856D}"/>
              </a:ext>
            </a:extLst>
          </p:cNvPr>
          <p:cNvSpPr>
            <a:spLocks noChangeAspect="1"/>
          </p:cNvSpPr>
          <p:nvPr/>
        </p:nvSpPr>
        <p:spPr>
          <a:xfrm>
            <a:off x="3900983" y="3537858"/>
            <a:ext cx="601262" cy="61645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8C76BF-5B2A-0D46-A3CB-C822DC16447C}"/>
              </a:ext>
            </a:extLst>
          </p:cNvPr>
          <p:cNvGrpSpPr/>
          <p:nvPr/>
        </p:nvGrpSpPr>
        <p:grpSpPr>
          <a:xfrm>
            <a:off x="9497875" y="2658384"/>
            <a:ext cx="1790566" cy="2234114"/>
            <a:chOff x="9404901" y="2640561"/>
            <a:chExt cx="1790566" cy="2234114"/>
          </a:xfrm>
        </p:grpSpPr>
        <p:pic>
          <p:nvPicPr>
            <p:cNvPr id="51" name="Graphic 50" descr="Server with solid fill">
              <a:extLst>
                <a:ext uri="{FF2B5EF4-FFF2-40B4-BE49-F238E27FC236}">
                  <a16:creationId xmlns:a16="http://schemas.microsoft.com/office/drawing/2014/main" id="{6143E4DF-6B31-E326-37F5-7B5B8F594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04901" y="2640561"/>
              <a:ext cx="1790566" cy="1790566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42956D-CD25-8F70-7A68-180270713540}"/>
                </a:ext>
              </a:extLst>
            </p:cNvPr>
            <p:cNvSpPr txBox="1"/>
            <p:nvPr/>
          </p:nvSpPr>
          <p:spPr>
            <a:xfrm>
              <a:off x="9434517" y="4566898"/>
              <a:ext cx="1731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서버에서 </a:t>
              </a:r>
              <a:r>
                <a:rPr lang="en-US" altLang="ko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Hash</a:t>
              </a:r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값 검증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65F3DC-33F7-865F-55D6-B066C6541B9A}"/>
              </a:ext>
            </a:extLst>
          </p:cNvPr>
          <p:cNvGrpSpPr/>
          <p:nvPr/>
        </p:nvGrpSpPr>
        <p:grpSpPr>
          <a:xfrm>
            <a:off x="4696829" y="1829582"/>
            <a:ext cx="3792741" cy="3988752"/>
            <a:chOff x="4805495" y="1899975"/>
            <a:chExt cx="3792741" cy="398875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6A1EA4-FDA6-F24F-86DB-8BD79DBB6CF8}"/>
                </a:ext>
              </a:extLst>
            </p:cNvPr>
            <p:cNvGrpSpPr/>
            <p:nvPr/>
          </p:nvGrpSpPr>
          <p:grpSpPr>
            <a:xfrm>
              <a:off x="4805495" y="1899975"/>
              <a:ext cx="3792741" cy="3058049"/>
              <a:chOff x="4726810" y="2068837"/>
              <a:chExt cx="3792741" cy="305804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A27BF3A-DAD4-5169-9C50-A40F0598030D}"/>
                  </a:ext>
                </a:extLst>
              </p:cNvPr>
              <p:cNvGrpSpPr/>
              <p:nvPr/>
            </p:nvGrpSpPr>
            <p:grpSpPr>
              <a:xfrm>
                <a:off x="4726810" y="2068837"/>
                <a:ext cx="3792741" cy="1237082"/>
                <a:chOff x="4648126" y="1817413"/>
                <a:chExt cx="3792741" cy="1237082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79B794F2-DD5E-3FCE-3BB1-69E97FD390A4}"/>
                    </a:ext>
                  </a:extLst>
                </p:cNvPr>
                <p:cNvGrpSpPr/>
                <p:nvPr/>
              </p:nvGrpSpPr>
              <p:grpSpPr>
                <a:xfrm>
                  <a:off x="6612067" y="1817413"/>
                  <a:ext cx="1828800" cy="1237082"/>
                  <a:chOff x="6612067" y="1817413"/>
                  <a:chExt cx="1828800" cy="1237082"/>
                </a:xfrm>
              </p:grpSpPr>
              <p:pic>
                <p:nvPicPr>
                  <p:cNvPr id="37" name="Graphic 36" descr="Badge 9 with solid fill">
                    <a:extLst>
                      <a:ext uri="{FF2B5EF4-FFF2-40B4-BE49-F238E27FC236}">
                        <a16:creationId xmlns:a16="http://schemas.microsoft.com/office/drawing/2014/main" id="{324CE6DA-0DC0-2BCD-78AD-42B834AB13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26467" y="1817413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2" name="Graphic 41" descr="Badge 8 with solid fill">
                    <a:extLst>
                      <a:ext uri="{FF2B5EF4-FFF2-40B4-BE49-F238E27FC236}">
                        <a16:creationId xmlns:a16="http://schemas.microsoft.com/office/drawing/2014/main" id="{F522AE93-D3C7-3BAE-365A-1B932A1753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12067" y="1817413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0B468DA-99D7-6D49-4CF5-7A742F75F5DE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163" y="2746718"/>
                    <a:ext cx="171059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rPr>
                      <a:t>보안카드의 숫자</a:t>
                    </a:r>
                    <a:r>
                      <a:rPr lang="en-US" altLang="ko-KR" sz="14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rPr>
                      <a:t>(Salt)</a:t>
                    </a:r>
                    <a:endParaRPr lang="en-KR" sz="1400" dirty="0">
                      <a:latin typeface="AppleSDGothicNeoSB00" panose="02000503000000000000" pitchFamily="2" charset="-128"/>
                      <a:ea typeface="AppleSDGothicNeoSB00" panose="02000503000000000000" pitchFamily="2" charset="-128"/>
                    </a:endParaRPr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4F477ED-B79E-8D6C-447B-CA5A440CD0D3}"/>
                    </a:ext>
                  </a:extLst>
                </p:cNvPr>
                <p:cNvGrpSpPr/>
                <p:nvPr/>
              </p:nvGrpSpPr>
              <p:grpSpPr>
                <a:xfrm>
                  <a:off x="4648126" y="2090021"/>
                  <a:ext cx="1883801" cy="964474"/>
                  <a:chOff x="4648126" y="2090021"/>
                  <a:chExt cx="1883801" cy="964474"/>
                </a:xfrm>
              </p:grpSpPr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809CCDB0-7E9A-6E65-D0DE-93EACE97A1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891977" y="2090021"/>
                    <a:ext cx="1374674" cy="640602"/>
                  </a:xfrm>
                  <a:prstGeom prst="rect">
                    <a:avLst/>
                  </a:prstGeom>
                </p:spPr>
              </p:pic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5A71C3-FC58-A2FB-EC9C-918BC576A299}"/>
                      </a:ext>
                    </a:extLst>
                  </p:cNvPr>
                  <p:cNvSpPr txBox="1"/>
                  <p:nvPr/>
                </p:nvSpPr>
                <p:spPr>
                  <a:xfrm>
                    <a:off x="4648126" y="2746718"/>
                    <a:ext cx="18838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KR" sz="14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rPr>
                      <a:t>JWT Refresh Token</a:t>
                    </a:r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DEAF077-0669-FEC0-2313-6CC73D055770}"/>
                  </a:ext>
                </a:extLst>
              </p:cNvPr>
              <p:cNvGrpSpPr/>
              <p:nvPr/>
            </p:nvGrpSpPr>
            <p:grpSpPr>
              <a:xfrm>
                <a:off x="5681281" y="3558801"/>
                <a:ext cx="1883801" cy="1568085"/>
                <a:chOff x="5698288" y="3246421"/>
                <a:chExt cx="1883801" cy="1568085"/>
              </a:xfrm>
            </p:grpSpPr>
            <p:pic>
              <p:nvPicPr>
                <p:cNvPr id="33" name="Graphic 32" descr="Filing Box Archive with solid fill">
                  <a:extLst>
                    <a:ext uri="{FF2B5EF4-FFF2-40B4-BE49-F238E27FC236}">
                      <a16:creationId xmlns:a16="http://schemas.microsoft.com/office/drawing/2014/main" id="{A692CEBE-F1C6-9898-57A0-7353CA934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2976" y="3246421"/>
                  <a:ext cx="1454425" cy="1454425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10D0269-E02B-C69A-32EF-3CBE1C5AB9B4}"/>
                    </a:ext>
                  </a:extLst>
                </p:cNvPr>
                <p:cNvSpPr txBox="1"/>
                <p:nvPr/>
              </p:nvSpPr>
              <p:spPr>
                <a:xfrm>
                  <a:off x="5698288" y="4506729"/>
                  <a:ext cx="18838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AppleSDGothicNeoSB00" panose="02000503000000000000" pitchFamily="2" charset="-128"/>
                      <a:ea typeface="AppleSDGothicNeoSB00" panose="02000503000000000000" pitchFamily="2" charset="-128"/>
                    </a:rPr>
                    <a:t>Hash</a:t>
                  </a:r>
                  <a:r>
                    <a:rPr lang="ko-KR" altLang="en-US" sz="1400" dirty="0">
                      <a:latin typeface="AppleSDGothicNeoSB00" panose="02000503000000000000" pitchFamily="2" charset="-128"/>
                      <a:ea typeface="AppleSDGothicNeoSB00" panose="02000503000000000000" pitchFamily="2" charset="-128"/>
                    </a:rPr>
                    <a:t> </a:t>
                  </a:r>
                  <a:r>
                    <a:rPr lang="en-US" altLang="ko-KR" sz="1400" dirty="0">
                      <a:latin typeface="AppleSDGothicNeoSB00" panose="02000503000000000000" pitchFamily="2" charset="-128"/>
                      <a:ea typeface="AppleSDGothicNeoSB00" panose="02000503000000000000" pitchFamily="2" charset="-128"/>
                    </a:rPr>
                    <a:t>Function(SHA-2)</a:t>
                  </a:r>
                  <a:endParaRPr lang="en-KR" sz="1400" dirty="0">
                    <a:latin typeface="AppleSDGothicNeoSB00" panose="02000503000000000000" pitchFamily="2" charset="-128"/>
                    <a:ea typeface="AppleSDGothicNeoSB00" panose="02000503000000000000" pitchFamily="2" charset="-128"/>
                  </a:endParaRPr>
                </a:p>
              </p:txBody>
            </p:sp>
          </p:grpSp>
          <p:sp>
            <p:nvSpPr>
              <p:cNvPr id="54" name="Right Arrow 53">
                <a:extLst>
                  <a:ext uri="{FF2B5EF4-FFF2-40B4-BE49-F238E27FC236}">
                    <a16:creationId xmlns:a16="http://schemas.microsoft.com/office/drawing/2014/main" id="{16725B5D-F8D4-8D25-EAAC-C9E69C3721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33768">
                <a:off x="5963766" y="3307594"/>
                <a:ext cx="450198" cy="450198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57" name="Right Arrow 56">
                <a:extLst>
                  <a:ext uri="{FF2B5EF4-FFF2-40B4-BE49-F238E27FC236}">
                    <a16:creationId xmlns:a16="http://schemas.microsoft.com/office/drawing/2014/main" id="{A070B735-4B27-BA38-F9A8-E2FAA4051D9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262547">
                <a:off x="6811785" y="3319959"/>
                <a:ext cx="450198" cy="450198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E1B43DB6-7AEA-52C5-23AB-E09555E79AD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6766" y="4994765"/>
              <a:ext cx="450198" cy="45019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06261C-8E4A-6DA4-D138-4FC40CF17B8E}"/>
                </a:ext>
              </a:extLst>
            </p:cNvPr>
            <p:cNvSpPr txBox="1"/>
            <p:nvPr/>
          </p:nvSpPr>
          <p:spPr>
            <a:xfrm>
              <a:off x="5759965" y="5519395"/>
              <a:ext cx="188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Random String</a:t>
              </a:r>
              <a:endParaRPr lang="en-KR" b="1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sp>
        <p:nvSpPr>
          <p:cNvPr id="67" name="Right Arrow 66">
            <a:extLst>
              <a:ext uri="{FF2B5EF4-FFF2-40B4-BE49-F238E27FC236}">
                <a16:creationId xmlns:a16="http://schemas.microsoft.com/office/drawing/2014/main" id="{690C4BBE-F4F8-316F-4D58-5513003694CB}"/>
              </a:ext>
            </a:extLst>
          </p:cNvPr>
          <p:cNvSpPr>
            <a:spLocks noChangeAspect="1"/>
          </p:cNvSpPr>
          <p:nvPr/>
        </p:nvSpPr>
        <p:spPr>
          <a:xfrm>
            <a:off x="8684154" y="3430307"/>
            <a:ext cx="601262" cy="616451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9A005-85CE-A5F0-A5DC-01649A544E3B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19/28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960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통합 보안 관리 플랫폼 '보안 포탈'이란?">
            <a:extLst>
              <a:ext uri="{FF2B5EF4-FFF2-40B4-BE49-F238E27FC236}">
                <a16:creationId xmlns:a16="http://schemas.microsoft.com/office/drawing/2014/main" id="{1898B15C-27CF-D7D1-E0E6-CADD6A2F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0" y="-15918"/>
            <a:ext cx="12229200" cy="519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6B7FD5B-A127-8542-A28B-B84C2C83B980}"/>
              </a:ext>
            </a:extLst>
          </p:cNvPr>
          <p:cNvGrpSpPr/>
          <p:nvPr/>
        </p:nvGrpSpPr>
        <p:grpSpPr>
          <a:xfrm>
            <a:off x="922697" y="2026024"/>
            <a:ext cx="10277689" cy="4464896"/>
            <a:chOff x="2131812" y="2593704"/>
            <a:chExt cx="8106422" cy="3521641"/>
          </a:xfrm>
        </p:grpSpPr>
        <p:grpSp>
          <p:nvGrpSpPr>
            <p:cNvPr id="24" name="그룹 23"/>
            <p:cNvGrpSpPr/>
            <p:nvPr/>
          </p:nvGrpSpPr>
          <p:grpSpPr>
            <a:xfrm>
              <a:off x="7946387" y="2593706"/>
              <a:ext cx="2291847" cy="3521639"/>
              <a:chOff x="323850" y="2575355"/>
              <a:chExt cx="2021204" cy="3521639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23850" y="2944232"/>
                <a:ext cx="2021204" cy="3152762"/>
              </a:xfrm>
              <a:prstGeom prst="rect">
                <a:avLst/>
              </a:prstGeom>
              <a:solidFill>
                <a:srgbClr val="DCDCDC">
                  <a:alpha val="23000"/>
                </a:srgbClr>
              </a:solidFill>
              <a:ln w="6350">
                <a:gradFill>
                  <a:gsLst>
                    <a:gs pos="0">
                      <a:schemeClr val="bg2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 rot="2700000">
                <a:off x="1000514" y="2586296"/>
                <a:ext cx="667872" cy="667872"/>
              </a:xfrm>
              <a:prstGeom prst="roundRect">
                <a:avLst>
                  <a:gd name="adj" fmla="val 11680"/>
                </a:avLst>
              </a:prstGeom>
              <a:solidFill>
                <a:srgbClr val="1737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6473" y="2575355"/>
                <a:ext cx="500879" cy="606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Ⅲ</a:t>
                </a:r>
                <a:endParaRPr lang="ko-KR" altLang="en-US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80840" y="3727979"/>
                <a:ext cx="1492154" cy="41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프로젝트 계획</a:t>
                </a:r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>
                <a:off x="485765" y="4495277"/>
                <a:ext cx="1698580" cy="0"/>
              </a:xfrm>
              <a:prstGeom prst="line">
                <a:avLst/>
              </a:prstGeom>
              <a:ln>
                <a:solidFill>
                  <a:srgbClr val="17375E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4960736" y="2593704"/>
              <a:ext cx="2291847" cy="3505603"/>
              <a:chOff x="2482216" y="2575355"/>
              <a:chExt cx="2021204" cy="3487888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2482216" y="2926910"/>
                <a:ext cx="2021204" cy="3136333"/>
              </a:xfrm>
              <a:prstGeom prst="rect">
                <a:avLst/>
              </a:prstGeom>
              <a:solidFill>
                <a:srgbClr val="DCDCDC">
                  <a:alpha val="23000"/>
                </a:srgbClr>
              </a:solidFill>
              <a:ln w="6350">
                <a:gradFill>
                  <a:gsLst>
                    <a:gs pos="0">
                      <a:schemeClr val="bg2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 rot="2700000">
                <a:off x="3158881" y="2586296"/>
                <a:ext cx="667872" cy="667872"/>
              </a:xfrm>
              <a:prstGeom prst="roundRect">
                <a:avLst>
                  <a:gd name="adj" fmla="val 11680"/>
                </a:avLst>
              </a:prstGeom>
              <a:solidFill>
                <a:srgbClr val="0771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234840" y="2575355"/>
                <a:ext cx="500879" cy="603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Ⅱ</a:t>
                </a:r>
                <a:endParaRPr lang="ko-KR" altLang="en-US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747565" y="3720531"/>
                <a:ext cx="1492154" cy="410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프로젝트 소개</a:t>
                </a:r>
                <a:endParaRPr lang="en-US" altLang="ko-KR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2644131" y="4499651"/>
                <a:ext cx="1698580" cy="0"/>
              </a:xfrm>
              <a:prstGeom prst="line">
                <a:avLst/>
              </a:prstGeom>
              <a:ln>
                <a:solidFill>
                  <a:srgbClr val="0771B5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/>
            <p:cNvGrpSpPr/>
            <p:nvPr/>
          </p:nvGrpSpPr>
          <p:grpSpPr>
            <a:xfrm>
              <a:off x="2183537" y="2632602"/>
              <a:ext cx="2291847" cy="3482742"/>
              <a:chOff x="4640582" y="2586296"/>
              <a:chExt cx="2021204" cy="3482742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4640582" y="2916276"/>
                <a:ext cx="2021204" cy="3152762"/>
              </a:xfrm>
              <a:prstGeom prst="rect">
                <a:avLst/>
              </a:prstGeom>
              <a:solidFill>
                <a:srgbClr val="DCDCDC">
                  <a:alpha val="23000"/>
                </a:srgbClr>
              </a:solidFill>
              <a:ln w="6350">
                <a:gradFill>
                  <a:gsLst>
                    <a:gs pos="0">
                      <a:schemeClr val="bg2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 rot="2700000">
                <a:off x="5317247" y="2586296"/>
                <a:ext cx="667872" cy="667872"/>
              </a:xfrm>
              <a:prstGeom prst="roundRect">
                <a:avLst>
                  <a:gd name="adj" fmla="val 11680"/>
                </a:avLst>
              </a:prstGeom>
              <a:solidFill>
                <a:srgbClr val="36A4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08280" y="2592447"/>
                <a:ext cx="500879" cy="606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Ⅰ</a:t>
                </a:r>
                <a:endParaRPr lang="ko-KR" altLang="en-US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4802497" y="4486931"/>
                <a:ext cx="1698580" cy="0"/>
              </a:xfrm>
              <a:prstGeom prst="line">
                <a:avLst/>
              </a:prstGeom>
              <a:ln>
                <a:solidFill>
                  <a:srgbClr val="049BD8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2131812" y="3741471"/>
              <a:ext cx="2412382" cy="412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프로젝트 개요</a:t>
              </a:r>
              <a:endPara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313141" y="4627047"/>
              <a:ext cx="306227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7375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620335" y="4645112"/>
              <a:ext cx="1171044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프로젝트 방향성</a:t>
              </a:r>
              <a:endParaRPr lang="en-US" altLang="ko-KR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6AE2D-9024-B249-A412-B4FD27D1CC1A}"/>
                </a:ext>
              </a:extLst>
            </p:cNvPr>
            <p:cNvSpPr txBox="1"/>
            <p:nvPr/>
          </p:nvSpPr>
          <p:spPr>
            <a:xfrm>
              <a:off x="8305644" y="4964013"/>
              <a:ext cx="334042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7375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F90009-FAF3-2943-9E96-565DA0EC07FE}"/>
                </a:ext>
              </a:extLst>
            </p:cNvPr>
            <p:cNvSpPr txBox="1"/>
            <p:nvPr/>
          </p:nvSpPr>
          <p:spPr>
            <a:xfrm>
              <a:off x="8620336" y="4975284"/>
              <a:ext cx="1030700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기업컨택</a:t>
              </a:r>
              <a:r>
                <a: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여부</a:t>
              </a:r>
              <a:endParaRPr lang="en-US" altLang="ko-KR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0CC638C-D280-9643-A56B-E3566E5CB7DD}"/>
                </a:ext>
              </a:extLst>
            </p:cNvPr>
            <p:cNvSpPr txBox="1"/>
            <p:nvPr/>
          </p:nvSpPr>
          <p:spPr>
            <a:xfrm>
              <a:off x="5311106" y="4627455"/>
              <a:ext cx="306227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572B5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65A30F-0908-324D-8055-1502230C6AC1}"/>
                </a:ext>
              </a:extLst>
            </p:cNvPr>
            <p:cNvSpPr txBox="1"/>
            <p:nvPr/>
          </p:nvSpPr>
          <p:spPr>
            <a:xfrm>
              <a:off x="5311106" y="4970999"/>
              <a:ext cx="334042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572B5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8AA3CC-2006-CF40-AD29-9012B49AB042}"/>
                </a:ext>
              </a:extLst>
            </p:cNvPr>
            <p:cNvSpPr txBox="1"/>
            <p:nvPr/>
          </p:nvSpPr>
          <p:spPr>
            <a:xfrm>
              <a:off x="5654540" y="5315274"/>
              <a:ext cx="707026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도입효과</a:t>
              </a:r>
              <a:endPara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A9C1C0A-845B-5C4A-ADAC-1EB6E88A8662}"/>
                </a:ext>
              </a:extLst>
            </p:cNvPr>
            <p:cNvSpPr txBox="1"/>
            <p:nvPr/>
          </p:nvSpPr>
          <p:spPr>
            <a:xfrm>
              <a:off x="5311106" y="5306046"/>
              <a:ext cx="335306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572B5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3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1BF1ABF-EA79-C746-9DB6-6FCA2E63C5EF}"/>
                </a:ext>
              </a:extLst>
            </p:cNvPr>
            <p:cNvGrpSpPr/>
            <p:nvPr/>
          </p:nvGrpSpPr>
          <p:grpSpPr>
            <a:xfrm>
              <a:off x="2538942" y="4627454"/>
              <a:ext cx="1375665" cy="357516"/>
              <a:chOff x="1014942" y="4591596"/>
              <a:chExt cx="1375665" cy="357516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014942" y="4591596"/>
                <a:ext cx="306227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9BD8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6ABC14F-8D56-8246-BDE1-4D94DA3EB839}"/>
                  </a:ext>
                </a:extLst>
              </p:cNvPr>
              <p:cNvSpPr txBox="1"/>
              <p:nvPr/>
            </p:nvSpPr>
            <p:spPr>
              <a:xfrm>
                <a:off x="1359907" y="4609253"/>
                <a:ext cx="1030700" cy="339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프로젝트 목적</a:t>
                </a:r>
                <a:endPara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8E0EAEE-46C4-0A4D-808D-4C7FC5642CF9}"/>
                </a:ext>
              </a:extLst>
            </p:cNvPr>
            <p:cNvGrpSpPr/>
            <p:nvPr/>
          </p:nvGrpSpPr>
          <p:grpSpPr>
            <a:xfrm>
              <a:off x="2538943" y="4970998"/>
              <a:ext cx="1094979" cy="344143"/>
              <a:chOff x="1014942" y="4935140"/>
              <a:chExt cx="1094979" cy="344143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8D208A-15ED-024C-94A0-B1BA991D05C1}"/>
                  </a:ext>
                </a:extLst>
              </p:cNvPr>
              <p:cNvSpPr txBox="1"/>
              <p:nvPr/>
            </p:nvSpPr>
            <p:spPr>
              <a:xfrm>
                <a:off x="1014942" y="4935140"/>
                <a:ext cx="334042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9BD8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CE062A5-D7E5-2B4A-BE97-C9BFEBA5D7D7}"/>
                  </a:ext>
                </a:extLst>
              </p:cNvPr>
              <p:cNvSpPr txBox="1"/>
              <p:nvPr/>
            </p:nvSpPr>
            <p:spPr>
              <a:xfrm>
                <a:off x="1359907" y="4939425"/>
                <a:ext cx="750014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팀원 소개</a:t>
                </a:r>
                <a:endPara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0D32D55-C4F4-A348-B187-B4D0E897D4D3}"/>
                </a:ext>
              </a:extLst>
            </p:cNvPr>
            <p:cNvGrpSpPr/>
            <p:nvPr/>
          </p:nvGrpSpPr>
          <p:grpSpPr>
            <a:xfrm>
              <a:off x="2538942" y="5329509"/>
              <a:ext cx="954636" cy="344143"/>
              <a:chOff x="1014942" y="4935140"/>
              <a:chExt cx="954636" cy="344143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378057-1C2A-BB48-902A-17E7B3393E14}"/>
                  </a:ext>
                </a:extLst>
              </p:cNvPr>
              <p:cNvSpPr txBox="1"/>
              <p:nvPr/>
            </p:nvSpPr>
            <p:spPr>
              <a:xfrm>
                <a:off x="1014942" y="4935140"/>
                <a:ext cx="335306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9BD8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C551F9-ACA9-E84A-BC4A-EB6F54E74ABF}"/>
                  </a:ext>
                </a:extLst>
              </p:cNvPr>
              <p:cNvSpPr txBox="1"/>
              <p:nvPr/>
            </p:nvSpPr>
            <p:spPr>
              <a:xfrm>
                <a:off x="1359907" y="4939425"/>
                <a:ext cx="609671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팀 규칙</a:t>
                </a:r>
                <a:endPara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0621A5-9B84-BF4A-BD8B-C58F7DFE50D4}"/>
                </a:ext>
              </a:extLst>
            </p:cNvPr>
            <p:cNvSpPr txBox="1"/>
            <p:nvPr/>
          </p:nvSpPr>
          <p:spPr>
            <a:xfrm>
              <a:off x="8305644" y="5325512"/>
              <a:ext cx="335306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7375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1F8A13E-6BC9-4D4B-B339-B34429F39A8D}"/>
                </a:ext>
              </a:extLst>
            </p:cNvPr>
            <p:cNvSpPr txBox="1"/>
            <p:nvPr/>
          </p:nvSpPr>
          <p:spPr>
            <a:xfrm>
              <a:off x="8620335" y="5336783"/>
              <a:ext cx="750013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수행 일정</a:t>
              </a:r>
              <a:endParaRPr lang="en-US" altLang="ko-KR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6E6087-1BAF-704B-BFE8-5178F791D745}"/>
              </a:ext>
            </a:extLst>
          </p:cNvPr>
          <p:cNvSpPr txBox="1"/>
          <p:nvPr/>
        </p:nvSpPr>
        <p:spPr>
          <a:xfrm>
            <a:off x="-4870174" y="-536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08E8135-D7F5-F049-8F30-51D2A389D6A5}"/>
              </a:ext>
            </a:extLst>
          </p:cNvPr>
          <p:cNvSpPr/>
          <p:nvPr/>
        </p:nvSpPr>
        <p:spPr>
          <a:xfrm>
            <a:off x="464820" y="381000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A022412-D80F-2249-81F0-AF183FC73FFE}"/>
              </a:ext>
            </a:extLst>
          </p:cNvPr>
          <p:cNvSpPr txBox="1"/>
          <p:nvPr/>
        </p:nvSpPr>
        <p:spPr>
          <a:xfrm>
            <a:off x="4119760" y="574436"/>
            <a:ext cx="366318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25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4024">
                    <a:schemeClr val="bg1">
                      <a:lumMod val="85000"/>
                      <a:alpha val="0"/>
                    </a:schemeClr>
                  </a:glow>
                </a:effectLst>
                <a:latin typeface="AppleSDGothicNeoB00" panose="02000503000000000000" pitchFamily="2" charset="-128"/>
                <a:ea typeface="AppleSDGothicNeoB00" panose="02000503000000000000" pitchFamily="2" charset="-128"/>
              </a:rPr>
              <a:t>C O N T E N T S</a:t>
            </a:r>
            <a:endParaRPr kumimoji="0"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54024">
                  <a:schemeClr val="bg1">
                    <a:lumMod val="85000"/>
                    <a:alpha val="0"/>
                  </a:schemeClr>
                </a:glow>
              </a:effectLst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194" name="그림 193">
            <a:extLst>
              <a:ext uri="{FF2B5EF4-FFF2-40B4-BE49-F238E27FC236}">
                <a16:creationId xmlns:a16="http://schemas.microsoft.com/office/drawing/2014/main" id="{3106FC3E-934E-7E4F-AB21-F536B8E77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67" r="3442"/>
          <a:stretch/>
        </p:blipFill>
        <p:spPr>
          <a:xfrm>
            <a:off x="8844410" y="396466"/>
            <a:ext cx="2854838" cy="2215543"/>
          </a:xfrm>
          <a:prstGeom prst="rect">
            <a:avLst/>
          </a:prstGeom>
        </p:spPr>
      </p:pic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48AB3B9F-4D6B-414F-BFFA-FCEDE3B1150E}"/>
              </a:ext>
            </a:extLst>
          </p:cNvPr>
          <p:cNvGrpSpPr/>
          <p:nvPr/>
        </p:nvGrpSpPr>
        <p:grpSpPr>
          <a:xfrm>
            <a:off x="8312797" y="1771989"/>
            <a:ext cx="2905707" cy="4464894"/>
            <a:chOff x="323850" y="2575355"/>
            <a:chExt cx="2021204" cy="3521639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AFFFE7DC-BFF2-AA4C-A57B-A00C37FC8AF2}"/>
                </a:ext>
              </a:extLst>
            </p:cNvPr>
            <p:cNvSpPr/>
            <p:nvPr/>
          </p:nvSpPr>
          <p:spPr>
            <a:xfrm>
              <a:off x="323850" y="2944232"/>
              <a:ext cx="2021204" cy="3152762"/>
            </a:xfrm>
            <a:prstGeom prst="rect">
              <a:avLst/>
            </a:prstGeom>
            <a:solidFill>
              <a:srgbClr val="DCDCDC">
                <a:alpha val="23000"/>
              </a:srgbClr>
            </a:solidFill>
            <a:ln w="6350">
              <a:gradFill>
                <a:gsLst>
                  <a:gs pos="0">
                    <a:schemeClr val="bg2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1" name="모서리가 둥근 직사각형 230">
              <a:extLst>
                <a:ext uri="{FF2B5EF4-FFF2-40B4-BE49-F238E27FC236}">
                  <a16:creationId xmlns:a16="http://schemas.microsoft.com/office/drawing/2014/main" id="{9A26513C-0CBB-5D49-A6F3-A7E129329D3D}"/>
                </a:ext>
              </a:extLst>
            </p:cNvPr>
            <p:cNvSpPr/>
            <p:nvPr/>
          </p:nvSpPr>
          <p:spPr>
            <a:xfrm rot="2700000">
              <a:off x="1000514" y="2586296"/>
              <a:ext cx="667872" cy="667872"/>
            </a:xfrm>
            <a:prstGeom prst="roundRect">
              <a:avLst>
                <a:gd name="adj" fmla="val 11680"/>
              </a:avLst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38FC912-B361-D541-A197-F4021FE67ED4}"/>
                </a:ext>
              </a:extLst>
            </p:cNvPr>
            <p:cNvSpPr txBox="1"/>
            <p:nvPr/>
          </p:nvSpPr>
          <p:spPr>
            <a:xfrm>
              <a:off x="1076473" y="2575355"/>
              <a:ext cx="500879" cy="606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Ⅲ</a:t>
              </a:r>
              <a:endParaRPr lang="ko-KR" altLang="en-US" sz="4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B3B96D8-C65F-8C4F-92E2-8B3FFB774121}"/>
                </a:ext>
              </a:extLst>
            </p:cNvPr>
            <p:cNvSpPr txBox="1"/>
            <p:nvPr/>
          </p:nvSpPr>
          <p:spPr>
            <a:xfrm>
              <a:off x="797161" y="3727979"/>
              <a:ext cx="1059517" cy="412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향후 계획</a:t>
              </a:r>
              <a:endPara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cxnSp>
          <p:nvCxnSpPr>
            <p:cNvPr id="234" name="직선 연결선 34">
              <a:extLst>
                <a:ext uri="{FF2B5EF4-FFF2-40B4-BE49-F238E27FC236}">
                  <a16:creationId xmlns:a16="http://schemas.microsoft.com/office/drawing/2014/main" id="{AB7C2D92-CC97-E54B-87A4-55C94F9D22E4}"/>
                </a:ext>
              </a:extLst>
            </p:cNvPr>
            <p:cNvCxnSpPr/>
            <p:nvPr/>
          </p:nvCxnSpPr>
          <p:spPr>
            <a:xfrm>
              <a:off x="485765" y="4495277"/>
              <a:ext cx="1698580" cy="0"/>
            </a:xfrm>
            <a:prstGeom prst="line">
              <a:avLst/>
            </a:prstGeom>
            <a:ln>
              <a:solidFill>
                <a:srgbClr val="17375E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6F70D6FB-2B47-D64F-8B22-CCB388BDDF66}"/>
              </a:ext>
            </a:extLst>
          </p:cNvPr>
          <p:cNvGrpSpPr/>
          <p:nvPr/>
        </p:nvGrpSpPr>
        <p:grpSpPr>
          <a:xfrm>
            <a:off x="4527453" y="1771987"/>
            <a:ext cx="2905707" cy="4444563"/>
            <a:chOff x="2482216" y="2575355"/>
            <a:chExt cx="2021204" cy="3487888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8F85C7D-B4B8-5A4C-8C80-A943D8F8D489}"/>
                </a:ext>
              </a:extLst>
            </p:cNvPr>
            <p:cNvSpPr/>
            <p:nvPr/>
          </p:nvSpPr>
          <p:spPr>
            <a:xfrm>
              <a:off x="2482216" y="2926910"/>
              <a:ext cx="2021204" cy="3136333"/>
            </a:xfrm>
            <a:prstGeom prst="rect">
              <a:avLst/>
            </a:prstGeom>
            <a:solidFill>
              <a:srgbClr val="DCDCDC">
                <a:alpha val="23000"/>
              </a:srgbClr>
            </a:solidFill>
            <a:ln w="6350">
              <a:gradFill>
                <a:gsLst>
                  <a:gs pos="0">
                    <a:schemeClr val="bg2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6" name="모서리가 둥근 직사각형 225">
              <a:extLst>
                <a:ext uri="{FF2B5EF4-FFF2-40B4-BE49-F238E27FC236}">
                  <a16:creationId xmlns:a16="http://schemas.microsoft.com/office/drawing/2014/main" id="{2917E04B-D17E-334D-BEB2-D8F04D2D97AE}"/>
                </a:ext>
              </a:extLst>
            </p:cNvPr>
            <p:cNvSpPr/>
            <p:nvPr/>
          </p:nvSpPr>
          <p:spPr>
            <a:xfrm rot="2700000">
              <a:off x="3158881" y="2586296"/>
              <a:ext cx="667872" cy="667872"/>
            </a:xfrm>
            <a:prstGeom prst="roundRect">
              <a:avLst>
                <a:gd name="adj" fmla="val 11680"/>
              </a:avLst>
            </a:prstGeom>
            <a:solidFill>
              <a:srgbClr val="077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5D606FD-E579-C340-B234-507BB72AEA06}"/>
                </a:ext>
              </a:extLst>
            </p:cNvPr>
            <p:cNvSpPr txBox="1"/>
            <p:nvPr/>
          </p:nvSpPr>
          <p:spPr>
            <a:xfrm>
              <a:off x="3234840" y="2575355"/>
              <a:ext cx="500879" cy="603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Ⅱ</a:t>
              </a:r>
              <a:endParaRPr lang="ko-KR" altLang="en-US" sz="4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AB72A38-1F12-534B-A7E4-2E08DDE29AB8}"/>
                </a:ext>
              </a:extLst>
            </p:cNvPr>
            <p:cNvSpPr txBox="1"/>
            <p:nvPr/>
          </p:nvSpPr>
          <p:spPr>
            <a:xfrm>
              <a:off x="2789942" y="3720531"/>
              <a:ext cx="1407411" cy="748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보안 채널 및 </a:t>
              </a:r>
              <a:br>
                <a:rPr lang="en-US" altLang="ko-KR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</a:br>
              <a:r>
                <a:rPr lang="ko-KR" altLang="en-US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로그인 </a:t>
              </a:r>
              <a:endPara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cxnSp>
          <p:nvCxnSpPr>
            <p:cNvPr id="229" name="직선 연결선 40">
              <a:extLst>
                <a:ext uri="{FF2B5EF4-FFF2-40B4-BE49-F238E27FC236}">
                  <a16:creationId xmlns:a16="http://schemas.microsoft.com/office/drawing/2014/main" id="{1BE6E4D8-604C-8C40-8888-D7E17D92D233}"/>
                </a:ext>
              </a:extLst>
            </p:cNvPr>
            <p:cNvCxnSpPr/>
            <p:nvPr/>
          </p:nvCxnSpPr>
          <p:spPr>
            <a:xfrm>
              <a:off x="2644131" y="4499651"/>
              <a:ext cx="1698580" cy="0"/>
            </a:xfrm>
            <a:prstGeom prst="line">
              <a:avLst/>
            </a:prstGeom>
            <a:ln>
              <a:solidFill>
                <a:srgbClr val="0771B5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6D7A691-1017-C441-A1C7-243B7484652E}"/>
              </a:ext>
            </a:extLst>
          </p:cNvPr>
          <p:cNvGrpSpPr/>
          <p:nvPr/>
        </p:nvGrpSpPr>
        <p:grpSpPr>
          <a:xfrm>
            <a:off x="1006394" y="1821303"/>
            <a:ext cx="2905707" cy="4415578"/>
            <a:chOff x="4640582" y="2586296"/>
            <a:chExt cx="2021204" cy="3482742"/>
          </a:xfrm>
        </p:grpSpPr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4631BE8-306E-7749-AB69-3BC69A6A0241}"/>
                </a:ext>
              </a:extLst>
            </p:cNvPr>
            <p:cNvSpPr/>
            <p:nvPr/>
          </p:nvSpPr>
          <p:spPr>
            <a:xfrm>
              <a:off x="4640582" y="2916276"/>
              <a:ext cx="2021204" cy="3152762"/>
            </a:xfrm>
            <a:prstGeom prst="rect">
              <a:avLst/>
            </a:prstGeom>
            <a:solidFill>
              <a:srgbClr val="DCDCDC">
                <a:alpha val="23000"/>
              </a:srgbClr>
            </a:solidFill>
            <a:ln w="6350">
              <a:gradFill>
                <a:gsLst>
                  <a:gs pos="0">
                    <a:schemeClr val="bg2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2" name="모서리가 둥근 직사각형 221">
              <a:extLst>
                <a:ext uri="{FF2B5EF4-FFF2-40B4-BE49-F238E27FC236}">
                  <a16:creationId xmlns:a16="http://schemas.microsoft.com/office/drawing/2014/main" id="{D36CAD49-FB73-8E42-BAB9-086702E4DAE3}"/>
                </a:ext>
              </a:extLst>
            </p:cNvPr>
            <p:cNvSpPr/>
            <p:nvPr/>
          </p:nvSpPr>
          <p:spPr>
            <a:xfrm rot="2700000">
              <a:off x="5317247" y="2586296"/>
              <a:ext cx="667872" cy="667872"/>
            </a:xfrm>
            <a:prstGeom prst="roundRect">
              <a:avLst>
                <a:gd name="adj" fmla="val 11680"/>
              </a:avLst>
            </a:prstGeom>
            <a:solidFill>
              <a:srgbClr val="36A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B0F0090-6D37-D94F-AE89-D1C5B09B29E6}"/>
                </a:ext>
              </a:extLst>
            </p:cNvPr>
            <p:cNvSpPr txBox="1"/>
            <p:nvPr/>
          </p:nvSpPr>
          <p:spPr>
            <a:xfrm>
              <a:off x="5408280" y="2592447"/>
              <a:ext cx="500879" cy="606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Ⅰ</a:t>
              </a:r>
              <a:endParaRPr lang="ko-KR" altLang="en-US" sz="4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cxnSp>
          <p:nvCxnSpPr>
            <p:cNvPr id="224" name="직선 연결선 45">
              <a:extLst>
                <a:ext uri="{FF2B5EF4-FFF2-40B4-BE49-F238E27FC236}">
                  <a16:creationId xmlns:a16="http://schemas.microsoft.com/office/drawing/2014/main" id="{91FB6423-CFEA-FE47-B8DD-62B8F11B130F}"/>
                </a:ext>
              </a:extLst>
            </p:cNvPr>
            <p:cNvCxnSpPr/>
            <p:nvPr/>
          </p:nvCxnSpPr>
          <p:spPr>
            <a:xfrm>
              <a:off x="4802497" y="4486931"/>
              <a:ext cx="1698580" cy="0"/>
            </a:xfrm>
            <a:prstGeom prst="line">
              <a:avLst/>
            </a:prstGeom>
            <a:ln>
              <a:solidFill>
                <a:srgbClr val="049BD8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41620400-DCD1-6D42-8459-D15339AA0DC6}"/>
              </a:ext>
            </a:extLst>
          </p:cNvPr>
          <p:cNvSpPr txBox="1"/>
          <p:nvPr/>
        </p:nvSpPr>
        <p:spPr>
          <a:xfrm>
            <a:off x="940815" y="3228640"/>
            <a:ext cx="305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개요</a:t>
            </a: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8C0DDEB7-3132-9648-A484-A33DC3C5125D}"/>
              </a:ext>
            </a:extLst>
          </p:cNvPr>
          <p:cNvGrpSpPr/>
          <p:nvPr/>
        </p:nvGrpSpPr>
        <p:grpSpPr>
          <a:xfrm>
            <a:off x="1316125" y="4350464"/>
            <a:ext cx="1673597" cy="421339"/>
            <a:chOff x="1014942" y="4591596"/>
            <a:chExt cx="1320036" cy="332327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BA9E789-5BBA-FD4A-BBB2-917EC18F1478}"/>
                </a:ext>
              </a:extLst>
            </p:cNvPr>
            <p:cNvSpPr txBox="1"/>
            <p:nvPr/>
          </p:nvSpPr>
          <p:spPr>
            <a:xfrm>
              <a:off x="1014942" y="4591596"/>
              <a:ext cx="296112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9BD8"/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C08CE572-140C-4740-94D7-00CC235C1289}"/>
                </a:ext>
              </a:extLst>
            </p:cNvPr>
            <p:cNvSpPr txBox="1"/>
            <p:nvPr/>
          </p:nvSpPr>
          <p:spPr>
            <a:xfrm>
              <a:off x="1359907" y="4600754"/>
              <a:ext cx="975071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수행조직 소개</a:t>
              </a: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4F7B36C4-453C-E448-9839-96B84893FCDC}"/>
              </a:ext>
            </a:extLst>
          </p:cNvPr>
          <p:cNvGrpSpPr/>
          <p:nvPr/>
        </p:nvGrpSpPr>
        <p:grpSpPr>
          <a:xfrm>
            <a:off x="1316127" y="4791750"/>
            <a:ext cx="1673597" cy="415161"/>
            <a:chOff x="1014942" y="4947972"/>
            <a:chExt cx="1320035" cy="327454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71977B9-BC50-7645-854C-3696E7509227}"/>
                </a:ext>
              </a:extLst>
            </p:cNvPr>
            <p:cNvSpPr txBox="1"/>
            <p:nvPr/>
          </p:nvSpPr>
          <p:spPr>
            <a:xfrm>
              <a:off x="1014942" y="4947972"/>
              <a:ext cx="322663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9BD8"/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4D4C4A4-AA60-D249-BF30-73FCAD097314}"/>
                </a:ext>
              </a:extLst>
            </p:cNvPr>
            <p:cNvSpPr txBox="1"/>
            <p:nvPr/>
          </p:nvSpPr>
          <p:spPr>
            <a:xfrm>
              <a:off x="1359907" y="4952257"/>
              <a:ext cx="975070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프로젝트 목적</a:t>
              </a:r>
            </a:p>
          </p:txBody>
        </p: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1BB41902-6D4C-C943-BDF4-5D58829B3B42}"/>
              </a:ext>
            </a:extLst>
          </p:cNvPr>
          <p:cNvGrpSpPr/>
          <p:nvPr/>
        </p:nvGrpSpPr>
        <p:grpSpPr>
          <a:xfrm>
            <a:off x="1316125" y="5226861"/>
            <a:ext cx="1673598" cy="415161"/>
            <a:chOff x="1014942" y="4935140"/>
            <a:chExt cx="1320037" cy="327454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F6CEAA9-A2CC-A741-8F7D-68BBF99FBEB3}"/>
                </a:ext>
              </a:extLst>
            </p:cNvPr>
            <p:cNvSpPr txBox="1"/>
            <p:nvPr/>
          </p:nvSpPr>
          <p:spPr>
            <a:xfrm>
              <a:off x="1014942" y="4935140"/>
              <a:ext cx="322662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9BD8"/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9DE5869-6AFD-A045-8685-FCEF197AEAAC}"/>
                </a:ext>
              </a:extLst>
            </p:cNvPr>
            <p:cNvSpPr txBox="1"/>
            <p:nvPr/>
          </p:nvSpPr>
          <p:spPr>
            <a:xfrm>
              <a:off x="1359908" y="4939425"/>
              <a:ext cx="975071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프로젝트 구조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EB61958-FB8C-3F43-B98D-70039CD1CC24}"/>
              </a:ext>
            </a:extLst>
          </p:cNvPr>
          <p:cNvGrpSpPr/>
          <p:nvPr/>
        </p:nvGrpSpPr>
        <p:grpSpPr>
          <a:xfrm>
            <a:off x="4836647" y="4350464"/>
            <a:ext cx="2083968" cy="421339"/>
            <a:chOff x="1014942" y="4591596"/>
            <a:chExt cx="1643706" cy="33232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F6CEE4-EC80-E447-AC5B-01E9DE780540}"/>
                </a:ext>
              </a:extLst>
            </p:cNvPr>
            <p:cNvSpPr txBox="1"/>
            <p:nvPr/>
          </p:nvSpPr>
          <p:spPr>
            <a:xfrm>
              <a:off x="1014942" y="4591596"/>
              <a:ext cx="296112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373B4"/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DC395D-BBA9-DA45-8F5C-4360DCFDC266}"/>
                </a:ext>
              </a:extLst>
            </p:cNvPr>
            <p:cNvSpPr txBox="1"/>
            <p:nvPr/>
          </p:nvSpPr>
          <p:spPr>
            <a:xfrm>
              <a:off x="1359907" y="4600754"/>
              <a:ext cx="1298741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TLS 1.2 (OpenSSL)</a:t>
              </a:r>
              <a:endPara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9B34956-6EC8-B843-BA20-F481FF423A7C}"/>
              </a:ext>
            </a:extLst>
          </p:cNvPr>
          <p:cNvGrpSpPr/>
          <p:nvPr/>
        </p:nvGrpSpPr>
        <p:grpSpPr>
          <a:xfrm>
            <a:off x="4836651" y="4791750"/>
            <a:ext cx="1958934" cy="415161"/>
            <a:chOff x="1014942" y="4947972"/>
            <a:chExt cx="1545084" cy="32745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681D63-3EF8-574F-B450-C159C8DCF551}"/>
                </a:ext>
              </a:extLst>
            </p:cNvPr>
            <p:cNvSpPr txBox="1"/>
            <p:nvPr/>
          </p:nvSpPr>
          <p:spPr>
            <a:xfrm>
              <a:off x="1014942" y="4947972"/>
              <a:ext cx="322663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373B4"/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FD38DC6-0DCE-5E4B-A186-68897A21F549}"/>
                </a:ext>
              </a:extLst>
            </p:cNvPr>
            <p:cNvSpPr txBox="1"/>
            <p:nvPr/>
          </p:nvSpPr>
          <p:spPr>
            <a:xfrm>
              <a:off x="1359907" y="4952257"/>
              <a:ext cx="1200119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JWT </a:t>
              </a: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사용자 인증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B01B73D-7207-E942-BFDF-E8ADFC15A813}"/>
              </a:ext>
            </a:extLst>
          </p:cNvPr>
          <p:cNvGrpSpPr/>
          <p:nvPr/>
        </p:nvGrpSpPr>
        <p:grpSpPr>
          <a:xfrm>
            <a:off x="4836640" y="5226861"/>
            <a:ext cx="2407771" cy="415161"/>
            <a:chOff x="1014942" y="4935140"/>
            <a:chExt cx="1899116" cy="32745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AFC1407-A10F-BC49-A614-07F34DFE2073}"/>
                </a:ext>
              </a:extLst>
            </p:cNvPr>
            <p:cNvSpPr txBox="1"/>
            <p:nvPr/>
          </p:nvSpPr>
          <p:spPr>
            <a:xfrm>
              <a:off x="1014942" y="4935140"/>
              <a:ext cx="322663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373B4"/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F7AA2F-A239-D749-B55C-C1E67A105CE5}"/>
                </a:ext>
              </a:extLst>
            </p:cNvPr>
            <p:cNvSpPr txBox="1"/>
            <p:nvPr/>
          </p:nvSpPr>
          <p:spPr>
            <a:xfrm>
              <a:off x="1359907" y="4939425"/>
              <a:ext cx="1554151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JWT</a:t>
              </a:r>
              <a:r>
                <a:rPr lang="ko-KR" altLang="en-US" sz="15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를</a:t>
              </a: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 결합한 이체방식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0C37B5E-1E8F-5342-B35A-B6E8010C168F}"/>
              </a:ext>
            </a:extLst>
          </p:cNvPr>
          <p:cNvGrpSpPr/>
          <p:nvPr/>
        </p:nvGrpSpPr>
        <p:grpSpPr>
          <a:xfrm>
            <a:off x="8627151" y="4350464"/>
            <a:ext cx="1191093" cy="421339"/>
            <a:chOff x="1014942" y="4591596"/>
            <a:chExt cx="939464" cy="33232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2DAAE61-79DE-9D46-ABC1-C2C725D15942}"/>
                </a:ext>
              </a:extLst>
            </p:cNvPr>
            <p:cNvSpPr txBox="1"/>
            <p:nvPr/>
          </p:nvSpPr>
          <p:spPr>
            <a:xfrm>
              <a:off x="1014942" y="4591596"/>
              <a:ext cx="296112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8365F"/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33A315-C984-664F-8548-1D0ACA0C4DBA}"/>
                </a:ext>
              </a:extLst>
            </p:cNvPr>
            <p:cNvSpPr txBox="1"/>
            <p:nvPr/>
          </p:nvSpPr>
          <p:spPr>
            <a:xfrm>
              <a:off x="1359907" y="4600754"/>
              <a:ext cx="594499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Docker</a:t>
              </a:r>
              <a:endPara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97D4DDA-05E8-A345-8D27-B758B3629857}"/>
              </a:ext>
            </a:extLst>
          </p:cNvPr>
          <p:cNvGrpSpPr/>
          <p:nvPr/>
        </p:nvGrpSpPr>
        <p:grpSpPr>
          <a:xfrm>
            <a:off x="8627151" y="4791750"/>
            <a:ext cx="2058320" cy="415161"/>
            <a:chOff x="1014942" y="4947972"/>
            <a:chExt cx="1623475" cy="327454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7E849EB-4755-0645-B348-FF509D25418F}"/>
                </a:ext>
              </a:extLst>
            </p:cNvPr>
            <p:cNvSpPr txBox="1"/>
            <p:nvPr/>
          </p:nvSpPr>
          <p:spPr>
            <a:xfrm>
              <a:off x="1014942" y="4947972"/>
              <a:ext cx="322662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8365F"/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451466-6834-9242-A018-EAC1D9F093F9}"/>
                </a:ext>
              </a:extLst>
            </p:cNvPr>
            <p:cNvSpPr txBox="1"/>
            <p:nvPr/>
          </p:nvSpPr>
          <p:spPr>
            <a:xfrm>
              <a:off x="1359907" y="4952257"/>
              <a:ext cx="1278510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SDGothicNeoR00" panose="02000503000000000000" pitchFamily="2" charset="-128"/>
                  <a:ea typeface="AppleSDGothicNeoR00" panose="02000503000000000000" pitchFamily="2" charset="-128"/>
                </a:rPr>
                <a:t>프로젝트 배포 수정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988314-F14A-DA23-1232-FEBE5E954904}"/>
              </a:ext>
            </a:extLst>
          </p:cNvPr>
          <p:cNvSpPr txBox="1"/>
          <p:nvPr/>
        </p:nvSpPr>
        <p:spPr>
          <a:xfrm>
            <a:off x="4836647" y="5661973"/>
            <a:ext cx="413896" cy="409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 panose="020B0604020202020204" pitchFamily="34" charset="0"/>
              </a:rPr>
              <a:t>0</a:t>
            </a:r>
            <a:r>
              <a:rPr lang="en-US" altLang="ko-KR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373B4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39942-A039-1FC3-FC3D-09B67CDF66D3}"/>
              </a:ext>
            </a:extLst>
          </p:cNvPr>
          <p:cNvSpPr txBox="1"/>
          <p:nvPr/>
        </p:nvSpPr>
        <p:spPr>
          <a:xfrm>
            <a:off x="5274008" y="5667406"/>
            <a:ext cx="2172390" cy="409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프로젝트 시연 및 활용방안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4CE4-575B-B3F1-CDF8-581C77EF5EB2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2/28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7003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994716" y="184739"/>
              <a:ext cx="594894" cy="180743"/>
              <a:chOff x="10960662" y="271844"/>
              <a:chExt cx="540061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보안카드 이체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(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새로 고안된 방식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: 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보안카드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+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JWT Refresh Token)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도입 효과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35AF5-3F01-D4A5-3C33-70C649F7173A}"/>
              </a:ext>
            </a:extLst>
          </p:cNvPr>
          <p:cNvSpPr txBox="1"/>
          <p:nvPr/>
        </p:nvSpPr>
        <p:spPr>
          <a:xfrm>
            <a:off x="10199527" y="325486"/>
            <a:ext cx="1052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보안채널 및 로그인</a:t>
            </a:r>
          </a:p>
        </p:txBody>
      </p:sp>
      <p:sp>
        <p:nvSpPr>
          <p:cNvPr id="6" name="모서리가 둥근 직사각형 245">
            <a:extLst>
              <a:ext uri="{FF2B5EF4-FFF2-40B4-BE49-F238E27FC236}">
                <a16:creationId xmlns:a16="http://schemas.microsoft.com/office/drawing/2014/main" id="{DF2DA5C3-DD0E-FB46-46F8-8B3103B2A830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8" name="모서리가 둥근 직사각형 86">
            <a:extLst>
              <a:ext uri="{FF2B5EF4-FFF2-40B4-BE49-F238E27FC236}">
                <a16:creationId xmlns:a16="http://schemas.microsoft.com/office/drawing/2014/main" id="{A8866B34-95DD-B28D-905B-7B888B2ADC15}"/>
              </a:ext>
            </a:extLst>
          </p:cNvPr>
          <p:cNvSpPr/>
          <p:nvPr/>
        </p:nvSpPr>
        <p:spPr>
          <a:xfrm>
            <a:off x="10562703" y="107755"/>
            <a:ext cx="273204" cy="180743"/>
          </a:xfrm>
          <a:prstGeom prst="roundRect">
            <a:avLst/>
          </a:prstGeom>
          <a:solidFill>
            <a:schemeClr val="accent2">
              <a:alpha val="772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7A242-2CF5-AC2F-4BE5-A1A8D75020C6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20/28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65CBE2-9F44-8223-F762-2C068C3E2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69" y="1822347"/>
            <a:ext cx="4452658" cy="16237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878ED8-3631-2D17-7516-70BCBC376FB8}"/>
              </a:ext>
            </a:extLst>
          </p:cNvPr>
          <p:cNvSpPr txBox="1"/>
          <p:nvPr/>
        </p:nvSpPr>
        <p:spPr>
          <a:xfrm>
            <a:off x="2205594" y="3453650"/>
            <a:ext cx="1600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기존의 이체 방식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AC23474-BDAE-A6D6-411D-51D2DCC66DE6}"/>
              </a:ext>
            </a:extLst>
          </p:cNvPr>
          <p:cNvSpPr>
            <a:spLocks noChangeAspect="1"/>
          </p:cNvSpPr>
          <p:nvPr/>
        </p:nvSpPr>
        <p:spPr>
          <a:xfrm rot="5400000">
            <a:off x="2780799" y="3831211"/>
            <a:ext cx="450198" cy="4501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DD1F0B-B77E-559C-6125-D73D25902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69" y="4348606"/>
            <a:ext cx="4452658" cy="162374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89A958-19F1-D805-3D90-2CE2D5F52682}"/>
              </a:ext>
            </a:extLst>
          </p:cNvPr>
          <p:cNvCxnSpPr>
            <a:cxnSpLocks/>
          </p:cNvCxnSpPr>
          <p:nvPr/>
        </p:nvCxnSpPr>
        <p:spPr>
          <a:xfrm>
            <a:off x="779569" y="4275913"/>
            <a:ext cx="4452658" cy="169570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E013F0-AA10-F5CA-1DB3-420755D447C1}"/>
              </a:ext>
            </a:extLst>
          </p:cNvPr>
          <p:cNvCxnSpPr>
            <a:cxnSpLocks/>
          </p:cNvCxnSpPr>
          <p:nvPr/>
        </p:nvCxnSpPr>
        <p:spPr>
          <a:xfrm flipV="1">
            <a:off x="779569" y="4351193"/>
            <a:ext cx="4452658" cy="16204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742A745-35FD-A671-CF78-CBA4012726F7}"/>
              </a:ext>
            </a:extLst>
          </p:cNvPr>
          <p:cNvSpPr txBox="1"/>
          <p:nvPr/>
        </p:nvSpPr>
        <p:spPr>
          <a:xfrm>
            <a:off x="2205594" y="6001845"/>
            <a:ext cx="1600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새로운 방식의 이체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graphicFrame>
        <p:nvGraphicFramePr>
          <p:cNvPr id="53" name="Table 53">
            <a:extLst>
              <a:ext uri="{FF2B5EF4-FFF2-40B4-BE49-F238E27FC236}">
                <a16:creationId xmlns:a16="http://schemas.microsoft.com/office/drawing/2014/main" id="{5AE28C5B-204E-1911-F54B-8E1BA364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006753"/>
              </p:ext>
            </p:extLst>
          </p:nvPr>
        </p:nvGraphicFramePr>
        <p:xfrm>
          <a:off x="6405437" y="2664818"/>
          <a:ext cx="4680903" cy="1885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30718">
                  <a:extLst>
                    <a:ext uri="{9D8B030D-6E8A-4147-A177-3AD203B41FA5}">
                      <a16:colId xmlns:a16="http://schemas.microsoft.com/office/drawing/2014/main" val="236564990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697062401"/>
                    </a:ext>
                  </a:extLst>
                </a:gridCol>
                <a:gridCol w="1348105">
                  <a:extLst>
                    <a:ext uri="{9D8B030D-6E8A-4147-A177-3AD203B41FA5}">
                      <a16:colId xmlns:a16="http://schemas.microsoft.com/office/drawing/2014/main" val="1768216379"/>
                    </a:ext>
                  </a:extLst>
                </a:gridCol>
              </a:tblGrid>
              <a:tr h="7836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필요사항</a:t>
                      </a:r>
                      <a:endParaRPr lang="en-KR" sz="16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기존 보안카드 </a:t>
                      </a:r>
                      <a:br>
                        <a:rPr lang="en-US" altLang="ko-KR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</a:br>
                      <a:r>
                        <a:rPr lang="ko-KR" altLang="en-US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이체</a:t>
                      </a:r>
                      <a:endParaRPr lang="en-KR" sz="16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프로젝트의 </a:t>
                      </a:r>
                      <a:br>
                        <a:rPr lang="en-US" altLang="ko-KR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</a:br>
                      <a:r>
                        <a:rPr lang="ko-KR" altLang="en-US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보안카드 이체</a:t>
                      </a:r>
                      <a:endParaRPr lang="en-KR" sz="16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033686"/>
                  </a:ext>
                </a:extLst>
              </a:tr>
              <a:tr h="5226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추가적인 프로그램이 </a:t>
                      </a:r>
                      <a:br>
                        <a:rPr lang="en-US" altLang="ko-KR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</a:br>
                      <a:r>
                        <a:rPr lang="ko-KR" altLang="en-US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필요한가</a:t>
                      </a:r>
                      <a:r>
                        <a:rPr lang="en-US" altLang="ko-KR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?</a:t>
                      </a:r>
                      <a:endParaRPr lang="en-KR" sz="16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O</a:t>
                      </a:r>
                      <a:endParaRPr lang="en-KR" sz="16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000680"/>
                  </a:ext>
                </a:extLst>
              </a:tr>
              <a:tr h="5226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보안성이 높은가</a:t>
                      </a:r>
                      <a:r>
                        <a:rPr lang="en-US" altLang="ko-KR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?</a:t>
                      </a:r>
                      <a:endParaRPr lang="en-KR" sz="16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ㅁ</a:t>
                      </a:r>
                      <a:endParaRPr lang="en-KR" sz="16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AppleSDGothicNeoSB00" panose="02000503000000000000" pitchFamily="2" charset="-128"/>
                          <a:ea typeface="AppleSDGothicNeoSB00" panose="02000503000000000000" pitchFamily="2" charset="-128"/>
                        </a:rPr>
                        <a:t>O</a:t>
                      </a:r>
                      <a:endParaRPr lang="en-KR" sz="1600" dirty="0">
                        <a:latin typeface="AppleSDGothicNeoSB00" panose="02000503000000000000" pitchFamily="2" charset="-128"/>
                        <a:ea typeface="AppleSDGothicNeoSB00" panose="02000503000000000000" pitchFamily="2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973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550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994716" y="184739"/>
              <a:ext cx="594894" cy="180743"/>
              <a:chOff x="10960662" y="271844"/>
              <a:chExt cx="540061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시연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35AF5-3F01-D4A5-3C33-70C649F7173A}"/>
              </a:ext>
            </a:extLst>
          </p:cNvPr>
          <p:cNvSpPr txBox="1"/>
          <p:nvPr/>
        </p:nvSpPr>
        <p:spPr>
          <a:xfrm>
            <a:off x="10199527" y="325486"/>
            <a:ext cx="1052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보안채널 및 로그인</a:t>
            </a:r>
          </a:p>
        </p:txBody>
      </p:sp>
      <p:sp>
        <p:nvSpPr>
          <p:cNvPr id="6" name="모서리가 둥근 직사각형 245">
            <a:extLst>
              <a:ext uri="{FF2B5EF4-FFF2-40B4-BE49-F238E27FC236}">
                <a16:creationId xmlns:a16="http://schemas.microsoft.com/office/drawing/2014/main" id="{DF2DA5C3-DD0E-FB46-46F8-8B3103B2A830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8" name="모서리가 둥근 직사각형 86">
            <a:extLst>
              <a:ext uri="{FF2B5EF4-FFF2-40B4-BE49-F238E27FC236}">
                <a16:creationId xmlns:a16="http://schemas.microsoft.com/office/drawing/2014/main" id="{A8866B34-95DD-B28D-905B-7B888B2ADC15}"/>
              </a:ext>
            </a:extLst>
          </p:cNvPr>
          <p:cNvSpPr/>
          <p:nvPr/>
        </p:nvSpPr>
        <p:spPr>
          <a:xfrm>
            <a:off x="10562703" y="107755"/>
            <a:ext cx="273204" cy="180743"/>
          </a:xfrm>
          <a:prstGeom prst="roundRect">
            <a:avLst/>
          </a:prstGeom>
          <a:solidFill>
            <a:schemeClr val="accent2">
              <a:alpha val="772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7A242-2CF5-AC2F-4BE5-A1A8D75020C6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21/28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0150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보안채널 및 로그인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994716" y="184739"/>
              <a:ext cx="594894" cy="180743"/>
              <a:chOff x="10960662" y="271844"/>
              <a:chExt cx="540061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활용방안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35AF5-3F01-D4A5-3C33-70C649F7173A}"/>
              </a:ext>
            </a:extLst>
          </p:cNvPr>
          <p:cNvSpPr txBox="1"/>
          <p:nvPr/>
        </p:nvSpPr>
        <p:spPr>
          <a:xfrm>
            <a:off x="10199527" y="325486"/>
            <a:ext cx="1052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보안채널 및 로그인</a:t>
            </a:r>
          </a:p>
        </p:txBody>
      </p:sp>
      <p:sp>
        <p:nvSpPr>
          <p:cNvPr id="6" name="모서리가 둥근 직사각형 245">
            <a:extLst>
              <a:ext uri="{FF2B5EF4-FFF2-40B4-BE49-F238E27FC236}">
                <a16:creationId xmlns:a16="http://schemas.microsoft.com/office/drawing/2014/main" id="{DF2DA5C3-DD0E-FB46-46F8-8B3103B2A830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8" name="모서리가 둥근 직사각형 86">
            <a:extLst>
              <a:ext uri="{FF2B5EF4-FFF2-40B4-BE49-F238E27FC236}">
                <a16:creationId xmlns:a16="http://schemas.microsoft.com/office/drawing/2014/main" id="{A8866B34-95DD-B28D-905B-7B888B2ADC15}"/>
              </a:ext>
            </a:extLst>
          </p:cNvPr>
          <p:cNvSpPr/>
          <p:nvPr/>
        </p:nvSpPr>
        <p:spPr>
          <a:xfrm>
            <a:off x="10562703" y="107755"/>
            <a:ext cx="273204" cy="180743"/>
          </a:xfrm>
          <a:prstGeom prst="roundRect">
            <a:avLst/>
          </a:prstGeom>
          <a:solidFill>
            <a:schemeClr val="accent2">
              <a:alpha val="772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4DAD6EB-BD27-5094-CEF8-10A876B77859}"/>
              </a:ext>
            </a:extLst>
          </p:cNvPr>
          <p:cNvGrpSpPr/>
          <p:nvPr/>
        </p:nvGrpSpPr>
        <p:grpSpPr>
          <a:xfrm>
            <a:off x="1927876" y="1383180"/>
            <a:ext cx="1794839" cy="2373907"/>
            <a:chOff x="887943" y="2066807"/>
            <a:chExt cx="1794839" cy="23739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F6AF4-21AB-9D41-3B1B-3C47D017AC02}"/>
                </a:ext>
              </a:extLst>
            </p:cNvPr>
            <p:cNvSpPr txBox="1"/>
            <p:nvPr/>
          </p:nvSpPr>
          <p:spPr>
            <a:xfrm>
              <a:off x="887943" y="3794383"/>
              <a:ext cx="17948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 교내 </a:t>
              </a:r>
              <a:r>
                <a:rPr lang="ko-KR" altLang="en-US" dirty="0" err="1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암호학</a:t>
              </a:r>
              <a:r>
                <a:rPr lang="ko-KR" alt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 실습에 이용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  <p:pic>
          <p:nvPicPr>
            <p:cNvPr id="15" name="Graphic 14" descr="Lock with solid fill">
              <a:extLst>
                <a:ext uri="{FF2B5EF4-FFF2-40B4-BE49-F238E27FC236}">
                  <a16:creationId xmlns:a16="http://schemas.microsoft.com/office/drawing/2014/main" id="{7471036A-2DFF-FC09-8F6C-8B9EFF67D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574" y="2066807"/>
              <a:ext cx="1727576" cy="172757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4C7CD0-970C-8B8B-957D-95AFBBF290A4}"/>
              </a:ext>
            </a:extLst>
          </p:cNvPr>
          <p:cNvGrpSpPr/>
          <p:nvPr/>
        </p:nvGrpSpPr>
        <p:grpSpPr>
          <a:xfrm>
            <a:off x="4285942" y="1372179"/>
            <a:ext cx="2503402" cy="2373906"/>
            <a:chOff x="2694877" y="2037840"/>
            <a:chExt cx="2503402" cy="2373906"/>
          </a:xfrm>
        </p:grpSpPr>
        <p:pic>
          <p:nvPicPr>
            <p:cNvPr id="35" name="Graphic 34" descr="Lock outline">
              <a:extLst>
                <a:ext uri="{FF2B5EF4-FFF2-40B4-BE49-F238E27FC236}">
                  <a16:creationId xmlns:a16="http://schemas.microsoft.com/office/drawing/2014/main" id="{BDDFBF05-1C70-39AF-994E-EC5099634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82791" y="2037840"/>
              <a:ext cx="1727575" cy="172757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C5A8F-F819-55B2-5E64-95250285689C}"/>
                </a:ext>
              </a:extLst>
            </p:cNvPr>
            <p:cNvSpPr txBox="1"/>
            <p:nvPr/>
          </p:nvSpPr>
          <p:spPr>
            <a:xfrm>
              <a:off x="2694877" y="3765415"/>
              <a:ext cx="2503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 교내 네트워크 보안</a:t>
              </a:r>
              <a:br>
                <a:rPr lang="en-US" altLang="ko-KR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</a:br>
              <a:r>
                <a:rPr lang="ko-KR" alt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실습에 이용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A4BD2C-E1A2-C711-78C7-8DD6DB8F4688}"/>
              </a:ext>
            </a:extLst>
          </p:cNvPr>
          <p:cNvGrpSpPr/>
          <p:nvPr/>
        </p:nvGrpSpPr>
        <p:grpSpPr>
          <a:xfrm>
            <a:off x="2825295" y="3928585"/>
            <a:ext cx="2653514" cy="2370424"/>
            <a:chOff x="5694821" y="2174367"/>
            <a:chExt cx="2653514" cy="2370424"/>
          </a:xfrm>
        </p:grpSpPr>
        <p:pic>
          <p:nvPicPr>
            <p:cNvPr id="1028" name="Picture 4" descr="무료] 모의해킹 업무의 이해 - 인프런 | 강의">
              <a:extLst>
                <a:ext uri="{FF2B5EF4-FFF2-40B4-BE49-F238E27FC236}">
                  <a16:creationId xmlns:a16="http://schemas.microsoft.com/office/drawing/2014/main" id="{4EB94A27-74C4-0A03-0C01-8263623AF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4821" y="2174367"/>
              <a:ext cx="2653514" cy="172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AA035A-E1BD-1087-3D23-FA68033630BC}"/>
                </a:ext>
              </a:extLst>
            </p:cNvPr>
            <p:cNvSpPr txBox="1"/>
            <p:nvPr/>
          </p:nvSpPr>
          <p:spPr>
            <a:xfrm>
              <a:off x="5769877" y="3898460"/>
              <a:ext cx="2503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서버를 수정해 교내 </a:t>
              </a:r>
              <a:r>
                <a:rPr lang="ko-KR" altLang="en-US" dirty="0" err="1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모의해킹</a:t>
              </a:r>
              <a:r>
                <a:rPr lang="ko-KR" alt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 서버로 사용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E32F93-4EC6-6D5F-791E-C76A515D2A86}"/>
              </a:ext>
            </a:extLst>
          </p:cNvPr>
          <p:cNvGrpSpPr/>
          <p:nvPr/>
        </p:nvGrpSpPr>
        <p:grpSpPr>
          <a:xfrm>
            <a:off x="7352571" y="1561594"/>
            <a:ext cx="2928726" cy="2170337"/>
            <a:chOff x="8754396" y="2343335"/>
            <a:chExt cx="2928726" cy="2170337"/>
          </a:xfrm>
        </p:grpSpPr>
        <p:pic>
          <p:nvPicPr>
            <p:cNvPr id="1030" name="Picture 6" descr="디자인 패턴 개념과 종류">
              <a:extLst>
                <a:ext uri="{FF2B5EF4-FFF2-40B4-BE49-F238E27FC236}">
                  <a16:creationId xmlns:a16="http://schemas.microsoft.com/office/drawing/2014/main" id="{7F3CB2BA-8F39-F1D0-052B-04266F498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96" y="2343335"/>
              <a:ext cx="2928726" cy="152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914323-EE41-11A7-5971-1FBCD9631B70}"/>
                </a:ext>
              </a:extLst>
            </p:cNvPr>
            <p:cNvSpPr txBox="1"/>
            <p:nvPr/>
          </p:nvSpPr>
          <p:spPr>
            <a:xfrm>
              <a:off x="8967058" y="3867341"/>
              <a:ext cx="2503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디자인 패턴 분석 및 개선방안 제시로 사용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CC2751F-E754-7960-EC37-75063A380BE5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22/28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80247F-E6D0-006C-0C59-4CCFD8D1BB9D}"/>
              </a:ext>
            </a:extLst>
          </p:cNvPr>
          <p:cNvGrpSpPr/>
          <p:nvPr/>
        </p:nvGrpSpPr>
        <p:grpSpPr>
          <a:xfrm>
            <a:off x="6711610" y="3895250"/>
            <a:ext cx="2817966" cy="2377487"/>
            <a:chOff x="6711610" y="3895250"/>
            <a:chExt cx="2817966" cy="2377487"/>
          </a:xfrm>
        </p:grpSpPr>
        <p:pic>
          <p:nvPicPr>
            <p:cNvPr id="13" name="Picture 2" descr="보안카드가 뚫린 이유: 공격을 도와주는 전자금융감독규정 - 슬로우뉴스">
              <a:extLst>
                <a:ext uri="{FF2B5EF4-FFF2-40B4-BE49-F238E27FC236}">
                  <a16:creationId xmlns:a16="http://schemas.microsoft.com/office/drawing/2014/main" id="{16203F4E-9624-1C13-6311-B1050464F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645" y="3895250"/>
              <a:ext cx="2557896" cy="17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49D450-7FB6-6EE0-5980-EF31A726B83A}"/>
                </a:ext>
              </a:extLst>
            </p:cNvPr>
            <p:cNvSpPr txBox="1"/>
            <p:nvPr/>
          </p:nvSpPr>
          <p:spPr>
            <a:xfrm>
              <a:off x="6711610" y="5626406"/>
              <a:ext cx="2817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보안 프로그램 </a:t>
              </a:r>
              <a:r>
                <a:rPr lang="ko-KR" altLang="en-US" dirty="0" err="1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필요없는</a:t>
              </a:r>
              <a:r>
                <a:rPr lang="ko-KR" alt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 이체과정 특허화 및 논문발표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9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A348D11-4335-4BFC-AAFD-A5760534274D}"/>
              </a:ext>
            </a:extLst>
          </p:cNvPr>
          <p:cNvSpPr/>
          <p:nvPr/>
        </p:nvSpPr>
        <p:spPr>
          <a:xfrm>
            <a:off x="464820" y="400352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3073155" y="1286942"/>
            <a:ext cx="603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1D2D61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03. </a:t>
            </a:r>
            <a:r>
              <a:rPr lang="ko-KR" altLang="en-US" sz="4800" dirty="0">
                <a:solidFill>
                  <a:srgbClr val="1D2D61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향후 계획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4F9995-D8A3-4FFA-8DE3-3CC68B0C9F28}"/>
              </a:ext>
            </a:extLst>
          </p:cNvPr>
          <p:cNvSpPr txBox="1"/>
          <p:nvPr/>
        </p:nvSpPr>
        <p:spPr>
          <a:xfrm>
            <a:off x="3315839" y="2238326"/>
            <a:ext cx="5547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SangMyung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Univ,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컴퓨터 과학과</a:t>
            </a:r>
            <a:b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홈페이지 제작 및 보안채널 로그인 기능 구현</a:t>
            </a:r>
          </a:p>
        </p:txBody>
      </p:sp>
      <p:pic>
        <p:nvPicPr>
          <p:cNvPr id="9" name="그림 8" descr="추상 라인 아트 고층 빌딩">
            <a:extLst>
              <a:ext uri="{FF2B5EF4-FFF2-40B4-BE49-F238E27FC236}">
                <a16:creationId xmlns:a16="http://schemas.microsoft.com/office/drawing/2014/main" id="{DFC5E64E-43B1-4C2D-BEAD-1A7D4B2210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97" b="97388" l="684" r="97900">
                        <a14:foregroundMark x1="18457" y1="78955" x2="39502" y2="61684"/>
                        <a14:foregroundMark x1="39502" y1="61684" x2="29785" y2="56096"/>
                        <a14:foregroundMark x1="78076" y1="48549" x2="32813" y2="52177"/>
                        <a14:foregroundMark x1="32813" y1="52177" x2="55176" y2="47460"/>
                        <a14:foregroundMark x1="26953" y1="50173" x2="23265" y2="50528"/>
                        <a14:foregroundMark x1="55176" y1="47460" x2="27548" y2="50116"/>
                        <a14:foregroundMark x1="81543" y1="43396" x2="30119" y2="45809"/>
                        <a14:foregroundMark x1="17017" y1="62131" x2="23633" y2="74528"/>
                        <a14:foregroundMark x1="23633" y1="74528" x2="23633" y2="74528"/>
                        <a14:foregroundMark x1="80957" y1="59144" x2="3662" y2="75544"/>
                        <a14:foregroundMark x1="3662" y1="75544" x2="3271" y2="75907"/>
                        <a14:foregroundMark x1="72900" y1="91655" x2="781" y2="88171"/>
                        <a14:foregroundMark x1="391" y1="98476" x2="13477" y2="96226"/>
                        <a14:foregroundMark x1="13477" y1="96226" x2="48438" y2="97460"/>
                        <a14:foregroundMark x1="82129" y1="60522" x2="97119" y2="64296"/>
                        <a14:foregroundMark x1="59033" y1="71480" x2="30371" y2="74165"/>
                        <a14:foregroundMark x1="47119" y1="62917" x2="47119" y2="62917"/>
                        <a14:foregroundMark x1="48828" y1="63280" x2="48828" y2="63280"/>
                        <a14:foregroundMark x1="43066" y1="78665" x2="43066" y2="78665"/>
                        <a14:foregroundMark x1="43652" y1="78665" x2="43652" y2="78665"/>
                        <a14:foregroundMark x1="89404" y1="71118" x2="89404" y2="71118"/>
                        <a14:foregroundMark x1="75977" y1="55007" x2="86768" y2="55007"/>
                        <a14:foregroundMark x1="86768" y1="55007" x2="97705" y2="60885"/>
                        <a14:foregroundMark x1="97705" y1="60885" x2="97900" y2="60885"/>
                        <a14:foregroundMark x1="87500" y1="50943" x2="84033" y2="50290"/>
                        <a14:foregroundMark x1="95752" y1="59144" x2="88281" y2="53991"/>
                        <a14:foregroundMark x1="92480" y1="51959" x2="86914" y2="48549"/>
                        <a14:backgroundMark x1="13867" y1="53701" x2="13867" y2="53701"/>
                        <a14:backgroundMark x1="18262" y1="53338" x2="18262" y2="53338"/>
                        <a14:backgroundMark x1="14990" y1="48186" x2="28076" y2="48911"/>
                        <a14:backgroundMark x1="29639" y1="44775" x2="6152" y2="49202"/>
                        <a14:backgroundMark x1="6152" y1="49202" x2="6152" y2="49202"/>
                        <a14:backgroundMark x1="29248" y1="33527" x2="13086" y2="44412"/>
                        <a14:backgroundMark x1="25977" y1="23585" x2="14600" y2="51306"/>
                        <a14:backgroundMark x1="28662" y1="28374" x2="10010" y2="49565"/>
                        <a14:backgroundMark x1="25977" y1="29028" x2="9814" y2="43106"/>
                        <a14:backgroundMark x1="9814" y1="43106" x2="9619" y2="43396"/>
                        <a14:backgroundMark x1="21143" y1="32148" x2="6543" y2="50943"/>
                        <a14:backgroundMark x1="27295" y1="42380" x2="17285" y2="43759"/>
                        <a14:backgroundMark x1="21143" y1="32148" x2="13281" y2="34180"/>
                        <a14:backgroundMark x1="21338" y1="31785" x2="26172" y2="31132"/>
                        <a14:backgroundMark x1="16357" y1="11974" x2="16553" y2="11611"/>
                        <a14:backgroundMark x1="14600" y1="13353" x2="13477" y2="27721"/>
                        <a14:backgroundMark x1="16357" y1="10595" x2="14209" y2="21916"/>
                        <a14:backgroundMark x1="15967" y1="11248" x2="14063" y2="20174"/>
                        <a14:backgroundMark x1="18262" y1="40276" x2="23926" y2="43396"/>
                        <a14:backgroundMark x1="17578" y1="44267" x2="25488" y2="45501"/>
                        <a14:backgroundMark x1="21680" y1="30044" x2="21436" y2="31713"/>
                        <a14:backgroundMark x1="7813" y1="51234" x2="18604" y2="50798"/>
                        <a14:backgroundMark x1="12158" y1="53338" x2="24512" y2="48911"/>
                        <a14:backgroundMark x1="6152" y1="57620" x2="17676" y2="54064"/>
                        <a14:backgroundMark x1="5664" y1="57475" x2="12500" y2="53048"/>
                        <a14:backgroundMark x1="11914" y1="53483" x2="5322" y2="64877"/>
                        <a14:backgroundMark x1="15576" y1="52612" x2="10840" y2="54935"/>
                        <a14:backgroundMark x1="19824" y1="53483" x2="9180" y2="62046"/>
                        <a14:backgroundMark x1="19482" y1="56168" x2="8838" y2="59579"/>
                        <a14:backgroundMark x1="17920" y1="55878" x2="9180" y2="58491"/>
                        <a14:backgroundMark x1="15479" y1="56894" x2="9521" y2="62192"/>
                        <a14:backgroundMark x1="19189" y1="58999" x2="14355" y2="62337"/>
                        <a14:backgroundMark x1="17578" y1="58636" x2="12988" y2="61901"/>
                        <a14:backgroundMark x1="15771" y1="59289" x2="13330" y2="60160"/>
                      </a14:backgroundRemoval>
                    </a14:imgEffect>
                  </a14:imgLayer>
                </a14:imgProps>
              </a:ext>
            </a:extLst>
          </a:blip>
          <a:srcRect t="35760" b="5036"/>
          <a:stretch/>
        </p:blipFill>
        <p:spPr>
          <a:xfrm>
            <a:off x="-4073" y="2805355"/>
            <a:ext cx="12191999" cy="4060265"/>
          </a:xfrm>
          <a:prstGeom prst="rect">
            <a:avLst/>
          </a:prstGeom>
          <a:noFill/>
        </p:spPr>
      </p:pic>
      <p:sp>
        <p:nvSpPr>
          <p:cNvPr id="18" name="평행 사변형 12">
            <a:extLst>
              <a:ext uri="{FF2B5EF4-FFF2-40B4-BE49-F238E27FC236}">
                <a16:creationId xmlns:a16="http://schemas.microsoft.com/office/drawing/2014/main" id="{76837BFB-6C6F-45A3-9560-7964CA287CF0}"/>
              </a:ext>
            </a:extLst>
          </p:cNvPr>
          <p:cNvSpPr/>
          <p:nvPr/>
        </p:nvSpPr>
        <p:spPr>
          <a:xfrm rot="7616888" flipH="1">
            <a:off x="5762364" y="2868567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09745 w 2076970"/>
              <a:gd name="connsiteY1" fmla="*/ 40338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09745" y="40338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19" name="직각 삼각형 10">
            <a:extLst>
              <a:ext uri="{FF2B5EF4-FFF2-40B4-BE49-F238E27FC236}">
                <a16:creationId xmlns:a16="http://schemas.microsoft.com/office/drawing/2014/main" id="{178799B7-80A8-463E-9E2B-8A483E13EDCA}"/>
              </a:ext>
            </a:extLst>
          </p:cNvPr>
          <p:cNvSpPr/>
          <p:nvPr/>
        </p:nvSpPr>
        <p:spPr>
          <a:xfrm rot="5400000" flipH="1" flipV="1">
            <a:off x="9245600" y="2912235"/>
            <a:ext cx="206756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  <a:gd name="connsiteX0" fmla="*/ 970280 w 2067560"/>
              <a:gd name="connsiteY0" fmla="*/ 3825240 h 3825240"/>
              <a:gd name="connsiteX1" fmla="*/ 0 w 2067560"/>
              <a:gd name="connsiteY1" fmla="*/ 0 h 3825240"/>
              <a:gd name="connsiteX2" fmla="*/ 2067560 w 2067560"/>
              <a:gd name="connsiteY2" fmla="*/ 3825240 h 3825240"/>
              <a:gd name="connsiteX3" fmla="*/ 970280 w 206756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7560" h="3825240">
                <a:moveTo>
                  <a:pt x="970280" y="3825240"/>
                </a:moveTo>
                <a:lnTo>
                  <a:pt x="0" y="0"/>
                </a:lnTo>
                <a:lnTo>
                  <a:pt x="2067560" y="3825240"/>
                </a:lnTo>
                <a:lnTo>
                  <a:pt x="97028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81DB98A-CCA2-41CF-83EE-FE075CFC665E}"/>
              </a:ext>
            </a:extLst>
          </p:cNvPr>
          <p:cNvSpPr/>
          <p:nvPr/>
        </p:nvSpPr>
        <p:spPr>
          <a:xfrm rot="3218114" flipH="1" flipV="1">
            <a:off x="849779" y="1582174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A722F2F-3FC7-4560-9BC3-4214492FF537}"/>
              </a:ext>
            </a:extLst>
          </p:cNvPr>
          <p:cNvSpPr/>
          <p:nvPr/>
        </p:nvSpPr>
        <p:spPr>
          <a:xfrm>
            <a:off x="0" y="4536286"/>
            <a:ext cx="11366917" cy="2308069"/>
          </a:xfrm>
          <a:custGeom>
            <a:avLst/>
            <a:gdLst>
              <a:gd name="connsiteX0" fmla="*/ 4469519 w 11384697"/>
              <a:gd name="connsiteY0" fmla="*/ 0 h 2308069"/>
              <a:gd name="connsiteX1" fmla="*/ 11384697 w 11384697"/>
              <a:gd name="connsiteY1" fmla="*/ 2308069 h 2308069"/>
              <a:gd name="connsiteX2" fmla="*/ 1 w 11384697"/>
              <a:gd name="connsiteY2" fmla="*/ 2308069 h 2308069"/>
              <a:gd name="connsiteX3" fmla="*/ 1 w 11384697"/>
              <a:gd name="connsiteY3" fmla="*/ 2308069 h 2308069"/>
              <a:gd name="connsiteX4" fmla="*/ 0 w 11384697"/>
              <a:gd name="connsiteY4" fmla="*/ 2308069 h 2308069"/>
              <a:gd name="connsiteX5" fmla="*/ 0 w 11384697"/>
              <a:gd name="connsiteY5" fmla="*/ 1658291 h 2308069"/>
              <a:gd name="connsiteX6" fmla="*/ 4469519 w 11384697"/>
              <a:gd name="connsiteY6" fmla="*/ 0 h 2308069"/>
              <a:gd name="connsiteX0" fmla="*/ 4469519 w 11486297"/>
              <a:gd name="connsiteY0" fmla="*/ 0 h 2308069"/>
              <a:gd name="connsiteX1" fmla="*/ 11486297 w 11486297"/>
              <a:gd name="connsiteY1" fmla="*/ 2308069 h 2308069"/>
              <a:gd name="connsiteX2" fmla="*/ 1 w 11486297"/>
              <a:gd name="connsiteY2" fmla="*/ 2308069 h 2308069"/>
              <a:gd name="connsiteX3" fmla="*/ 1 w 11486297"/>
              <a:gd name="connsiteY3" fmla="*/ 2308069 h 2308069"/>
              <a:gd name="connsiteX4" fmla="*/ 0 w 11486297"/>
              <a:gd name="connsiteY4" fmla="*/ 2308069 h 2308069"/>
              <a:gd name="connsiteX5" fmla="*/ 0 w 11486297"/>
              <a:gd name="connsiteY5" fmla="*/ 1658291 h 2308069"/>
              <a:gd name="connsiteX6" fmla="*/ 4469519 w 11486297"/>
              <a:gd name="connsiteY6" fmla="*/ 0 h 2308069"/>
              <a:gd name="connsiteX0" fmla="*/ 4469519 w 11417717"/>
              <a:gd name="connsiteY0" fmla="*/ 0 h 2308069"/>
              <a:gd name="connsiteX1" fmla="*/ 11417717 w 11417717"/>
              <a:gd name="connsiteY1" fmla="*/ 2308069 h 2308069"/>
              <a:gd name="connsiteX2" fmla="*/ 1 w 11417717"/>
              <a:gd name="connsiteY2" fmla="*/ 2308069 h 2308069"/>
              <a:gd name="connsiteX3" fmla="*/ 1 w 11417717"/>
              <a:gd name="connsiteY3" fmla="*/ 2308069 h 2308069"/>
              <a:gd name="connsiteX4" fmla="*/ 0 w 11417717"/>
              <a:gd name="connsiteY4" fmla="*/ 2308069 h 2308069"/>
              <a:gd name="connsiteX5" fmla="*/ 0 w 11417717"/>
              <a:gd name="connsiteY5" fmla="*/ 1658291 h 2308069"/>
              <a:gd name="connsiteX6" fmla="*/ 4469519 w 11417717"/>
              <a:gd name="connsiteY6" fmla="*/ 0 h 2308069"/>
              <a:gd name="connsiteX0" fmla="*/ 4469519 w 11356757"/>
              <a:gd name="connsiteY0" fmla="*/ 0 h 2308069"/>
              <a:gd name="connsiteX1" fmla="*/ 11356757 w 11356757"/>
              <a:gd name="connsiteY1" fmla="*/ 2308069 h 2308069"/>
              <a:gd name="connsiteX2" fmla="*/ 1 w 11356757"/>
              <a:gd name="connsiteY2" fmla="*/ 2308069 h 2308069"/>
              <a:gd name="connsiteX3" fmla="*/ 1 w 11356757"/>
              <a:gd name="connsiteY3" fmla="*/ 2308069 h 2308069"/>
              <a:gd name="connsiteX4" fmla="*/ 0 w 11356757"/>
              <a:gd name="connsiteY4" fmla="*/ 2308069 h 2308069"/>
              <a:gd name="connsiteX5" fmla="*/ 0 w 11356757"/>
              <a:gd name="connsiteY5" fmla="*/ 1658291 h 2308069"/>
              <a:gd name="connsiteX6" fmla="*/ 4469519 w 11356757"/>
              <a:gd name="connsiteY6" fmla="*/ 0 h 2308069"/>
              <a:gd name="connsiteX0" fmla="*/ 4469519 w 11316117"/>
              <a:gd name="connsiteY0" fmla="*/ 0 h 2308069"/>
              <a:gd name="connsiteX1" fmla="*/ 11316117 w 11316117"/>
              <a:gd name="connsiteY1" fmla="*/ 2308069 h 2308069"/>
              <a:gd name="connsiteX2" fmla="*/ 1 w 11316117"/>
              <a:gd name="connsiteY2" fmla="*/ 2308069 h 2308069"/>
              <a:gd name="connsiteX3" fmla="*/ 1 w 11316117"/>
              <a:gd name="connsiteY3" fmla="*/ 2308069 h 2308069"/>
              <a:gd name="connsiteX4" fmla="*/ 0 w 11316117"/>
              <a:gd name="connsiteY4" fmla="*/ 2308069 h 2308069"/>
              <a:gd name="connsiteX5" fmla="*/ 0 w 11316117"/>
              <a:gd name="connsiteY5" fmla="*/ 1658291 h 2308069"/>
              <a:gd name="connsiteX6" fmla="*/ 4469519 w 11316117"/>
              <a:gd name="connsiteY6" fmla="*/ 0 h 2308069"/>
              <a:gd name="connsiteX0" fmla="*/ 4469519 w 11346597"/>
              <a:gd name="connsiteY0" fmla="*/ 0 h 2308069"/>
              <a:gd name="connsiteX1" fmla="*/ 11346597 w 11346597"/>
              <a:gd name="connsiteY1" fmla="*/ 2302989 h 2308069"/>
              <a:gd name="connsiteX2" fmla="*/ 1 w 11346597"/>
              <a:gd name="connsiteY2" fmla="*/ 2308069 h 2308069"/>
              <a:gd name="connsiteX3" fmla="*/ 1 w 11346597"/>
              <a:gd name="connsiteY3" fmla="*/ 2308069 h 2308069"/>
              <a:gd name="connsiteX4" fmla="*/ 0 w 11346597"/>
              <a:gd name="connsiteY4" fmla="*/ 2308069 h 2308069"/>
              <a:gd name="connsiteX5" fmla="*/ 0 w 11346597"/>
              <a:gd name="connsiteY5" fmla="*/ 1658291 h 2308069"/>
              <a:gd name="connsiteX6" fmla="*/ 4469519 w 11346597"/>
              <a:gd name="connsiteY6" fmla="*/ 0 h 2308069"/>
              <a:gd name="connsiteX0" fmla="*/ 4469519 w 11366917"/>
              <a:gd name="connsiteY0" fmla="*/ 0 h 2308069"/>
              <a:gd name="connsiteX1" fmla="*/ 11366917 w 11366917"/>
              <a:gd name="connsiteY1" fmla="*/ 2302989 h 2308069"/>
              <a:gd name="connsiteX2" fmla="*/ 1 w 11366917"/>
              <a:gd name="connsiteY2" fmla="*/ 2308069 h 2308069"/>
              <a:gd name="connsiteX3" fmla="*/ 1 w 11366917"/>
              <a:gd name="connsiteY3" fmla="*/ 2308069 h 2308069"/>
              <a:gd name="connsiteX4" fmla="*/ 0 w 11366917"/>
              <a:gd name="connsiteY4" fmla="*/ 2308069 h 2308069"/>
              <a:gd name="connsiteX5" fmla="*/ 0 w 11366917"/>
              <a:gd name="connsiteY5" fmla="*/ 1658291 h 2308069"/>
              <a:gd name="connsiteX6" fmla="*/ 4469519 w 11366917"/>
              <a:gd name="connsiteY6" fmla="*/ 0 h 23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66917" h="2308069">
                <a:moveTo>
                  <a:pt x="4469519" y="0"/>
                </a:moveTo>
                <a:lnTo>
                  <a:pt x="11366917" y="2302989"/>
                </a:lnTo>
                <a:lnTo>
                  <a:pt x="1" y="2308069"/>
                </a:lnTo>
                <a:lnTo>
                  <a:pt x="1" y="2308069"/>
                </a:lnTo>
                <a:lnTo>
                  <a:pt x="0" y="2308069"/>
                </a:lnTo>
                <a:lnTo>
                  <a:pt x="0" y="1658291"/>
                </a:lnTo>
                <a:cubicBezTo>
                  <a:pt x="1708280" y="998847"/>
                  <a:pt x="2761239" y="659444"/>
                  <a:pt x="4469519" y="0"/>
                </a:cubicBezTo>
                <a:close/>
              </a:path>
            </a:pathLst>
          </a:custGeom>
          <a:solidFill>
            <a:srgbClr val="1D2D61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638C2893-6A65-43A5-A74A-D018D91D0D3D}"/>
              </a:ext>
            </a:extLst>
          </p:cNvPr>
          <p:cNvSpPr/>
          <p:nvPr/>
        </p:nvSpPr>
        <p:spPr>
          <a:xfrm flipH="1" flipV="1">
            <a:off x="8363204" y="4897120"/>
            <a:ext cx="3831336" cy="1968500"/>
          </a:xfrm>
          <a:custGeom>
            <a:avLst/>
            <a:gdLst>
              <a:gd name="connsiteX0" fmla="*/ 0 w 4807956"/>
              <a:gd name="connsiteY0" fmla="*/ 1874520 h 1874520"/>
              <a:gd name="connsiteX1" fmla="*/ 468630 w 4807956"/>
              <a:gd name="connsiteY1" fmla="*/ 0 h 1874520"/>
              <a:gd name="connsiteX2" fmla="*/ 4339326 w 4807956"/>
              <a:gd name="connsiteY2" fmla="*/ 0 h 1874520"/>
              <a:gd name="connsiteX3" fmla="*/ 4807956 w 4807956"/>
              <a:gd name="connsiteY3" fmla="*/ 1874520 h 1874520"/>
              <a:gd name="connsiteX4" fmla="*/ 0 w 4807956"/>
              <a:gd name="connsiteY4" fmla="*/ 1874520 h 1874520"/>
              <a:gd name="connsiteX0" fmla="*/ 0 w 4807956"/>
              <a:gd name="connsiteY0" fmla="*/ 1889760 h 1889760"/>
              <a:gd name="connsiteX1" fmla="*/ 468630 w 4807956"/>
              <a:gd name="connsiteY1" fmla="*/ 15240 h 1889760"/>
              <a:gd name="connsiteX2" fmla="*/ 2015226 w 4807956"/>
              <a:gd name="connsiteY2" fmla="*/ 0 h 1889760"/>
              <a:gd name="connsiteX3" fmla="*/ 4807956 w 4807956"/>
              <a:gd name="connsiteY3" fmla="*/ 1889760 h 1889760"/>
              <a:gd name="connsiteX4" fmla="*/ 0 w 4807956"/>
              <a:gd name="connsiteY4" fmla="*/ 1889760 h 1889760"/>
              <a:gd name="connsiteX0" fmla="*/ 0 w 4807956"/>
              <a:gd name="connsiteY0" fmla="*/ 1897380 h 1897380"/>
              <a:gd name="connsiteX1" fmla="*/ 468630 w 4807956"/>
              <a:gd name="connsiteY1" fmla="*/ 22860 h 1897380"/>
              <a:gd name="connsiteX2" fmla="*/ 1573266 w 4807956"/>
              <a:gd name="connsiteY2" fmla="*/ 0 h 1897380"/>
              <a:gd name="connsiteX3" fmla="*/ 4807956 w 4807956"/>
              <a:gd name="connsiteY3" fmla="*/ 1897380 h 1897380"/>
              <a:gd name="connsiteX4" fmla="*/ 0 w 4807956"/>
              <a:gd name="connsiteY4" fmla="*/ 1897380 h 1897380"/>
              <a:gd name="connsiteX0" fmla="*/ 0 w 4807956"/>
              <a:gd name="connsiteY0" fmla="*/ 1882140 h 1882140"/>
              <a:gd name="connsiteX1" fmla="*/ 468630 w 4807956"/>
              <a:gd name="connsiteY1" fmla="*/ 7620 h 1882140"/>
              <a:gd name="connsiteX2" fmla="*/ 1405626 w 4807956"/>
              <a:gd name="connsiteY2" fmla="*/ 0 h 1882140"/>
              <a:gd name="connsiteX3" fmla="*/ 4807956 w 4807956"/>
              <a:gd name="connsiteY3" fmla="*/ 1882140 h 1882140"/>
              <a:gd name="connsiteX4" fmla="*/ 0 w 4807956"/>
              <a:gd name="connsiteY4" fmla="*/ 1882140 h 1882140"/>
              <a:gd name="connsiteX0" fmla="*/ 0 w 4807956"/>
              <a:gd name="connsiteY0" fmla="*/ 1882140 h 1882140"/>
              <a:gd name="connsiteX1" fmla="*/ 468630 w 4807956"/>
              <a:gd name="connsiteY1" fmla="*/ 7620 h 1882140"/>
              <a:gd name="connsiteX2" fmla="*/ 1550406 w 4807956"/>
              <a:gd name="connsiteY2" fmla="*/ 0 h 1882140"/>
              <a:gd name="connsiteX3" fmla="*/ 4807956 w 4807956"/>
              <a:gd name="connsiteY3" fmla="*/ 1882140 h 1882140"/>
              <a:gd name="connsiteX4" fmla="*/ 0 w 4807956"/>
              <a:gd name="connsiteY4" fmla="*/ 1882140 h 1882140"/>
              <a:gd name="connsiteX0" fmla="*/ 0 w 4526016"/>
              <a:gd name="connsiteY0" fmla="*/ 1882140 h 1882140"/>
              <a:gd name="connsiteX1" fmla="*/ 468630 w 4526016"/>
              <a:gd name="connsiteY1" fmla="*/ 7620 h 1882140"/>
              <a:gd name="connsiteX2" fmla="*/ 1550406 w 4526016"/>
              <a:gd name="connsiteY2" fmla="*/ 0 h 1882140"/>
              <a:gd name="connsiteX3" fmla="*/ 4526016 w 4526016"/>
              <a:gd name="connsiteY3" fmla="*/ 1013460 h 1882140"/>
              <a:gd name="connsiteX4" fmla="*/ 0 w 4526016"/>
              <a:gd name="connsiteY4" fmla="*/ 1882140 h 1882140"/>
              <a:gd name="connsiteX0" fmla="*/ 300990 w 4057386"/>
              <a:gd name="connsiteY0" fmla="*/ 1981200 h 1981200"/>
              <a:gd name="connsiteX1" fmla="*/ 0 w 4057386"/>
              <a:gd name="connsiteY1" fmla="*/ 7620 h 1981200"/>
              <a:gd name="connsiteX2" fmla="*/ 1081776 w 4057386"/>
              <a:gd name="connsiteY2" fmla="*/ 0 h 1981200"/>
              <a:gd name="connsiteX3" fmla="*/ 4057386 w 4057386"/>
              <a:gd name="connsiteY3" fmla="*/ 1013460 h 1981200"/>
              <a:gd name="connsiteX4" fmla="*/ 300990 w 4057386"/>
              <a:gd name="connsiteY4" fmla="*/ 1981200 h 1981200"/>
              <a:gd name="connsiteX0" fmla="*/ 41910 w 3798306"/>
              <a:gd name="connsiteY0" fmla="*/ 1981200 h 1981200"/>
              <a:gd name="connsiteX1" fmla="*/ 0 w 3798306"/>
              <a:gd name="connsiteY1" fmla="*/ 15240 h 1981200"/>
              <a:gd name="connsiteX2" fmla="*/ 822696 w 3798306"/>
              <a:gd name="connsiteY2" fmla="*/ 0 h 1981200"/>
              <a:gd name="connsiteX3" fmla="*/ 3798306 w 3798306"/>
              <a:gd name="connsiteY3" fmla="*/ 1013460 h 1981200"/>
              <a:gd name="connsiteX4" fmla="*/ 41910 w 3798306"/>
              <a:gd name="connsiteY4" fmla="*/ 1981200 h 1981200"/>
              <a:gd name="connsiteX0" fmla="*/ 26670 w 3783066"/>
              <a:gd name="connsiteY0" fmla="*/ 1981200 h 1981200"/>
              <a:gd name="connsiteX1" fmla="*/ 0 w 3783066"/>
              <a:gd name="connsiteY1" fmla="*/ 15240 h 1981200"/>
              <a:gd name="connsiteX2" fmla="*/ 807456 w 3783066"/>
              <a:gd name="connsiteY2" fmla="*/ 0 h 1981200"/>
              <a:gd name="connsiteX3" fmla="*/ 3783066 w 3783066"/>
              <a:gd name="connsiteY3" fmla="*/ 1013460 h 1981200"/>
              <a:gd name="connsiteX4" fmla="*/ 26670 w 3783066"/>
              <a:gd name="connsiteY4" fmla="*/ 1981200 h 1981200"/>
              <a:gd name="connsiteX0" fmla="*/ 0 w 3756396"/>
              <a:gd name="connsiteY0" fmla="*/ 1981200 h 1981200"/>
              <a:gd name="connsiteX1" fmla="*/ 87630 w 3756396"/>
              <a:gd name="connsiteY1" fmla="*/ 22860 h 1981200"/>
              <a:gd name="connsiteX2" fmla="*/ 780786 w 3756396"/>
              <a:gd name="connsiteY2" fmla="*/ 0 h 1981200"/>
              <a:gd name="connsiteX3" fmla="*/ 3756396 w 3756396"/>
              <a:gd name="connsiteY3" fmla="*/ 1013460 h 1981200"/>
              <a:gd name="connsiteX4" fmla="*/ 0 w 3756396"/>
              <a:gd name="connsiteY4" fmla="*/ 1981200 h 1981200"/>
              <a:gd name="connsiteX0" fmla="*/ 11430 w 3767826"/>
              <a:gd name="connsiteY0" fmla="*/ 1981200 h 1981200"/>
              <a:gd name="connsiteX1" fmla="*/ 0 w 3767826"/>
              <a:gd name="connsiteY1" fmla="*/ 15240 h 1981200"/>
              <a:gd name="connsiteX2" fmla="*/ 792216 w 3767826"/>
              <a:gd name="connsiteY2" fmla="*/ 0 h 1981200"/>
              <a:gd name="connsiteX3" fmla="*/ 3767826 w 3767826"/>
              <a:gd name="connsiteY3" fmla="*/ 1013460 h 1981200"/>
              <a:gd name="connsiteX4" fmla="*/ 11430 w 3767826"/>
              <a:gd name="connsiteY4" fmla="*/ 1981200 h 1981200"/>
              <a:gd name="connsiteX0" fmla="*/ 11430 w 3804402"/>
              <a:gd name="connsiteY0" fmla="*/ 1981200 h 1981200"/>
              <a:gd name="connsiteX1" fmla="*/ 0 w 3804402"/>
              <a:gd name="connsiteY1" fmla="*/ 15240 h 1981200"/>
              <a:gd name="connsiteX2" fmla="*/ 792216 w 3804402"/>
              <a:gd name="connsiteY2" fmla="*/ 0 h 1981200"/>
              <a:gd name="connsiteX3" fmla="*/ 3804402 w 3804402"/>
              <a:gd name="connsiteY3" fmla="*/ 1013460 h 1981200"/>
              <a:gd name="connsiteX4" fmla="*/ 11430 w 3804402"/>
              <a:gd name="connsiteY4" fmla="*/ 1981200 h 1981200"/>
              <a:gd name="connsiteX0" fmla="*/ 11430 w 3824722"/>
              <a:gd name="connsiteY0" fmla="*/ 1981200 h 1981200"/>
              <a:gd name="connsiteX1" fmla="*/ 0 w 3824722"/>
              <a:gd name="connsiteY1" fmla="*/ 15240 h 1981200"/>
              <a:gd name="connsiteX2" fmla="*/ 792216 w 3824722"/>
              <a:gd name="connsiteY2" fmla="*/ 0 h 1981200"/>
              <a:gd name="connsiteX3" fmla="*/ 3824722 w 3824722"/>
              <a:gd name="connsiteY3" fmla="*/ 1013460 h 1981200"/>
              <a:gd name="connsiteX4" fmla="*/ 11430 w 3824722"/>
              <a:gd name="connsiteY4" fmla="*/ 1981200 h 1981200"/>
              <a:gd name="connsiteX0" fmla="*/ 45719 w 3824722"/>
              <a:gd name="connsiteY0" fmla="*/ 1958340 h 1958340"/>
              <a:gd name="connsiteX1" fmla="*/ 0 w 3824722"/>
              <a:gd name="connsiteY1" fmla="*/ 15240 h 1958340"/>
              <a:gd name="connsiteX2" fmla="*/ 792216 w 3824722"/>
              <a:gd name="connsiteY2" fmla="*/ 0 h 1958340"/>
              <a:gd name="connsiteX3" fmla="*/ 3824722 w 3824722"/>
              <a:gd name="connsiteY3" fmla="*/ 1013460 h 1958340"/>
              <a:gd name="connsiteX4" fmla="*/ 45719 w 3824722"/>
              <a:gd name="connsiteY4" fmla="*/ 1958340 h 1958340"/>
              <a:gd name="connsiteX0" fmla="*/ 0 w 3910076"/>
              <a:gd name="connsiteY0" fmla="*/ 1960880 h 1960880"/>
              <a:gd name="connsiteX1" fmla="*/ 85354 w 3910076"/>
              <a:gd name="connsiteY1" fmla="*/ 15240 h 1960880"/>
              <a:gd name="connsiteX2" fmla="*/ 877570 w 3910076"/>
              <a:gd name="connsiteY2" fmla="*/ 0 h 1960880"/>
              <a:gd name="connsiteX3" fmla="*/ 3910076 w 3910076"/>
              <a:gd name="connsiteY3" fmla="*/ 1013460 h 1960880"/>
              <a:gd name="connsiteX4" fmla="*/ 0 w 3910076"/>
              <a:gd name="connsiteY4" fmla="*/ 1960880 h 1960880"/>
              <a:gd name="connsiteX0" fmla="*/ 0 w 3831336"/>
              <a:gd name="connsiteY0" fmla="*/ 1968500 h 1968500"/>
              <a:gd name="connsiteX1" fmla="*/ 6614 w 3831336"/>
              <a:gd name="connsiteY1" fmla="*/ 15240 h 1968500"/>
              <a:gd name="connsiteX2" fmla="*/ 798830 w 3831336"/>
              <a:gd name="connsiteY2" fmla="*/ 0 h 1968500"/>
              <a:gd name="connsiteX3" fmla="*/ 3831336 w 3831336"/>
              <a:gd name="connsiteY3" fmla="*/ 1013460 h 1968500"/>
              <a:gd name="connsiteX4" fmla="*/ 0 w 3831336"/>
              <a:gd name="connsiteY4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1336" h="1968500">
                <a:moveTo>
                  <a:pt x="0" y="1968500"/>
                </a:moveTo>
                <a:cubicBezTo>
                  <a:pt x="2205" y="1317413"/>
                  <a:pt x="4409" y="666327"/>
                  <a:pt x="6614" y="15240"/>
                </a:cubicBezTo>
                <a:lnTo>
                  <a:pt x="798830" y="0"/>
                </a:lnTo>
                <a:lnTo>
                  <a:pt x="3831336" y="1013460"/>
                </a:lnTo>
                <a:lnTo>
                  <a:pt x="0" y="1968500"/>
                </a:lnTo>
                <a:close/>
              </a:path>
            </a:pathLst>
          </a:custGeom>
          <a:solidFill>
            <a:srgbClr val="1D2D61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4C395D-962A-4A96-B454-B9DD324EB93D}"/>
              </a:ext>
            </a:extLst>
          </p:cNvPr>
          <p:cNvSpPr/>
          <p:nvPr/>
        </p:nvSpPr>
        <p:spPr>
          <a:xfrm rot="5400000">
            <a:off x="5898886" y="1051102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DBE98A-82B8-4484-94DA-ED93EC085846}"/>
              </a:ext>
            </a:extLst>
          </p:cNvPr>
          <p:cNvSpPr/>
          <p:nvPr/>
        </p:nvSpPr>
        <p:spPr>
          <a:xfrm>
            <a:off x="-9728" y="4378528"/>
            <a:ext cx="464820" cy="2489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65DA22-E765-4E41-A2BB-5F218ADEA0C2}"/>
              </a:ext>
            </a:extLst>
          </p:cNvPr>
          <p:cNvSpPr/>
          <p:nvPr/>
        </p:nvSpPr>
        <p:spPr>
          <a:xfrm>
            <a:off x="11729720" y="4034790"/>
            <a:ext cx="464820" cy="283799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7202338-8245-42FC-9CCD-8EFBAB4C4A98}"/>
              </a:ext>
            </a:extLst>
          </p:cNvPr>
          <p:cNvSpPr/>
          <p:nvPr/>
        </p:nvSpPr>
        <p:spPr>
          <a:xfrm>
            <a:off x="0" y="4249447"/>
            <a:ext cx="464820" cy="129082"/>
          </a:xfrm>
          <a:custGeom>
            <a:avLst/>
            <a:gdLst>
              <a:gd name="connsiteX0" fmla="*/ 0 w 464820"/>
              <a:gd name="connsiteY0" fmla="*/ 0 h 142417"/>
              <a:gd name="connsiteX1" fmla="*/ 464820 w 464820"/>
              <a:gd name="connsiteY1" fmla="*/ 0 h 142417"/>
              <a:gd name="connsiteX2" fmla="*/ 464820 w 464820"/>
              <a:gd name="connsiteY2" fmla="*/ 142417 h 142417"/>
              <a:gd name="connsiteX3" fmla="*/ 0 w 464820"/>
              <a:gd name="connsiteY3" fmla="*/ 142417 h 142417"/>
              <a:gd name="connsiteX4" fmla="*/ 0 w 464820"/>
              <a:gd name="connsiteY4" fmla="*/ 0 h 142417"/>
              <a:gd name="connsiteX0" fmla="*/ 3810 w 464820"/>
              <a:gd name="connsiteY0" fmla="*/ 129540 h 142417"/>
              <a:gd name="connsiteX1" fmla="*/ 464820 w 464820"/>
              <a:gd name="connsiteY1" fmla="*/ 0 h 142417"/>
              <a:gd name="connsiteX2" fmla="*/ 464820 w 464820"/>
              <a:gd name="connsiteY2" fmla="*/ 142417 h 142417"/>
              <a:gd name="connsiteX3" fmla="*/ 0 w 464820"/>
              <a:gd name="connsiteY3" fmla="*/ 142417 h 142417"/>
              <a:gd name="connsiteX4" fmla="*/ 3810 w 464820"/>
              <a:gd name="connsiteY4" fmla="*/ 129540 h 142417"/>
              <a:gd name="connsiteX0" fmla="*/ 3810 w 468630"/>
              <a:gd name="connsiteY0" fmla="*/ 116205 h 129082"/>
              <a:gd name="connsiteX1" fmla="*/ 468630 w 468630"/>
              <a:gd name="connsiteY1" fmla="*/ 0 h 129082"/>
              <a:gd name="connsiteX2" fmla="*/ 464820 w 468630"/>
              <a:gd name="connsiteY2" fmla="*/ 129082 h 129082"/>
              <a:gd name="connsiteX3" fmla="*/ 0 w 468630"/>
              <a:gd name="connsiteY3" fmla="*/ 129082 h 129082"/>
              <a:gd name="connsiteX4" fmla="*/ 3810 w 468630"/>
              <a:gd name="connsiteY4" fmla="*/ 116205 h 129082"/>
              <a:gd name="connsiteX0" fmla="*/ 3810 w 464820"/>
              <a:gd name="connsiteY0" fmla="*/ 116205 h 129082"/>
              <a:gd name="connsiteX1" fmla="*/ 464820 w 464820"/>
              <a:gd name="connsiteY1" fmla="*/ 0 h 129082"/>
              <a:gd name="connsiteX2" fmla="*/ 464820 w 464820"/>
              <a:gd name="connsiteY2" fmla="*/ 129082 h 129082"/>
              <a:gd name="connsiteX3" fmla="*/ 0 w 464820"/>
              <a:gd name="connsiteY3" fmla="*/ 129082 h 129082"/>
              <a:gd name="connsiteX4" fmla="*/ 3810 w 464820"/>
              <a:gd name="connsiteY4" fmla="*/ 116205 h 12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9082">
                <a:moveTo>
                  <a:pt x="3810" y="116205"/>
                </a:moveTo>
                <a:lnTo>
                  <a:pt x="464820" y="0"/>
                </a:lnTo>
                <a:lnTo>
                  <a:pt x="464820" y="129082"/>
                </a:lnTo>
                <a:lnTo>
                  <a:pt x="0" y="129082"/>
                </a:lnTo>
                <a:lnTo>
                  <a:pt x="3810" y="11620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6C2D6AB2-2874-4AFE-9D1A-0449BE9CB903}"/>
              </a:ext>
            </a:extLst>
          </p:cNvPr>
          <p:cNvSpPr/>
          <p:nvPr/>
        </p:nvSpPr>
        <p:spPr>
          <a:xfrm flipH="1">
            <a:off x="11721465" y="3782517"/>
            <a:ext cx="476885" cy="252273"/>
          </a:xfrm>
          <a:custGeom>
            <a:avLst/>
            <a:gdLst>
              <a:gd name="connsiteX0" fmla="*/ 0 w 530225"/>
              <a:gd name="connsiteY0" fmla="*/ 320853 h 320853"/>
              <a:gd name="connsiteX1" fmla="*/ 0 w 530225"/>
              <a:gd name="connsiteY1" fmla="*/ 0 h 320853"/>
              <a:gd name="connsiteX2" fmla="*/ 530225 w 530225"/>
              <a:gd name="connsiteY2" fmla="*/ 320853 h 320853"/>
              <a:gd name="connsiteX3" fmla="*/ 0 w 530225"/>
              <a:gd name="connsiteY3" fmla="*/ 320853 h 320853"/>
              <a:gd name="connsiteX0" fmla="*/ 0 w 471170"/>
              <a:gd name="connsiteY0" fmla="*/ 320853 h 324663"/>
              <a:gd name="connsiteX1" fmla="*/ 0 w 471170"/>
              <a:gd name="connsiteY1" fmla="*/ 0 h 324663"/>
              <a:gd name="connsiteX2" fmla="*/ 471170 w 471170"/>
              <a:gd name="connsiteY2" fmla="*/ 324663 h 324663"/>
              <a:gd name="connsiteX3" fmla="*/ 0 w 471170"/>
              <a:gd name="connsiteY3" fmla="*/ 320853 h 324663"/>
              <a:gd name="connsiteX0" fmla="*/ 5715 w 476885"/>
              <a:gd name="connsiteY0" fmla="*/ 261798 h 265608"/>
              <a:gd name="connsiteX1" fmla="*/ 0 w 476885"/>
              <a:gd name="connsiteY1" fmla="*/ 0 h 265608"/>
              <a:gd name="connsiteX2" fmla="*/ 476885 w 476885"/>
              <a:gd name="connsiteY2" fmla="*/ 265608 h 265608"/>
              <a:gd name="connsiteX3" fmla="*/ 5715 w 476885"/>
              <a:gd name="connsiteY3" fmla="*/ 261798 h 265608"/>
              <a:gd name="connsiteX0" fmla="*/ 5715 w 486410"/>
              <a:gd name="connsiteY0" fmla="*/ 261798 h 263703"/>
              <a:gd name="connsiteX1" fmla="*/ 0 w 486410"/>
              <a:gd name="connsiteY1" fmla="*/ 0 h 263703"/>
              <a:gd name="connsiteX2" fmla="*/ 486410 w 486410"/>
              <a:gd name="connsiteY2" fmla="*/ 263703 h 263703"/>
              <a:gd name="connsiteX3" fmla="*/ 5715 w 486410"/>
              <a:gd name="connsiteY3" fmla="*/ 261798 h 263703"/>
              <a:gd name="connsiteX0" fmla="*/ 0 w 480695"/>
              <a:gd name="connsiteY0" fmla="*/ 261798 h 263703"/>
              <a:gd name="connsiteX1" fmla="*/ 0 w 480695"/>
              <a:gd name="connsiteY1" fmla="*/ 0 h 263703"/>
              <a:gd name="connsiteX2" fmla="*/ 480695 w 480695"/>
              <a:gd name="connsiteY2" fmla="*/ 263703 h 263703"/>
              <a:gd name="connsiteX3" fmla="*/ 0 w 480695"/>
              <a:gd name="connsiteY3" fmla="*/ 261798 h 263703"/>
              <a:gd name="connsiteX0" fmla="*/ 0 w 480695"/>
              <a:gd name="connsiteY0" fmla="*/ 252273 h 254178"/>
              <a:gd name="connsiteX1" fmla="*/ 0 w 480695"/>
              <a:gd name="connsiteY1" fmla="*/ 0 h 254178"/>
              <a:gd name="connsiteX2" fmla="*/ 480695 w 480695"/>
              <a:gd name="connsiteY2" fmla="*/ 254178 h 254178"/>
              <a:gd name="connsiteX3" fmla="*/ 0 w 480695"/>
              <a:gd name="connsiteY3" fmla="*/ 252273 h 254178"/>
              <a:gd name="connsiteX0" fmla="*/ 0 w 480695"/>
              <a:gd name="connsiteY0" fmla="*/ 269418 h 271323"/>
              <a:gd name="connsiteX1" fmla="*/ 1905 w 480695"/>
              <a:gd name="connsiteY1" fmla="*/ 0 h 271323"/>
              <a:gd name="connsiteX2" fmla="*/ 480695 w 480695"/>
              <a:gd name="connsiteY2" fmla="*/ 271323 h 271323"/>
              <a:gd name="connsiteX3" fmla="*/ 0 w 480695"/>
              <a:gd name="connsiteY3" fmla="*/ 269418 h 271323"/>
              <a:gd name="connsiteX0" fmla="*/ 3810 w 484505"/>
              <a:gd name="connsiteY0" fmla="*/ 250368 h 252273"/>
              <a:gd name="connsiteX1" fmla="*/ 0 w 484505"/>
              <a:gd name="connsiteY1" fmla="*/ 0 h 252273"/>
              <a:gd name="connsiteX2" fmla="*/ 484505 w 484505"/>
              <a:gd name="connsiteY2" fmla="*/ 252273 h 252273"/>
              <a:gd name="connsiteX3" fmla="*/ 3810 w 484505"/>
              <a:gd name="connsiteY3" fmla="*/ 250368 h 252273"/>
              <a:gd name="connsiteX0" fmla="*/ 3810 w 476885"/>
              <a:gd name="connsiteY0" fmla="*/ 250368 h 252273"/>
              <a:gd name="connsiteX1" fmla="*/ 0 w 476885"/>
              <a:gd name="connsiteY1" fmla="*/ 0 h 252273"/>
              <a:gd name="connsiteX2" fmla="*/ 476885 w 476885"/>
              <a:gd name="connsiteY2" fmla="*/ 252273 h 252273"/>
              <a:gd name="connsiteX3" fmla="*/ 3810 w 476885"/>
              <a:gd name="connsiteY3" fmla="*/ 250368 h 25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885" h="252273">
                <a:moveTo>
                  <a:pt x="3810" y="250368"/>
                </a:moveTo>
                <a:lnTo>
                  <a:pt x="0" y="0"/>
                </a:lnTo>
                <a:lnTo>
                  <a:pt x="476885" y="252273"/>
                </a:lnTo>
                <a:lnTo>
                  <a:pt x="3810" y="250368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01FD0-C0AD-4E9F-9B8B-B02BEDDF8C7D}"/>
              </a:ext>
            </a:extLst>
          </p:cNvPr>
          <p:cNvSpPr txBox="1"/>
          <p:nvPr/>
        </p:nvSpPr>
        <p:spPr>
          <a:xfrm>
            <a:off x="4124489" y="641449"/>
            <a:ext cx="3929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46DA7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Emperor Penguin</a:t>
            </a:r>
            <a:endParaRPr lang="ko-KR" altLang="en-US" sz="4000" dirty="0">
              <a:solidFill>
                <a:srgbClr val="046DA7"/>
              </a:solidFill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2255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향후 계획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3.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659631" y="184739"/>
              <a:ext cx="929987" cy="180743"/>
              <a:chOff x="10656456" y="271844"/>
              <a:chExt cx="844267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accent2"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840435" y="388778"/>
              <a:ext cx="580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향후 계획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Docker 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도입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모서리가 둥근 직사각형 245">
            <a:extLst>
              <a:ext uri="{FF2B5EF4-FFF2-40B4-BE49-F238E27FC236}">
                <a16:creationId xmlns:a16="http://schemas.microsoft.com/office/drawing/2014/main" id="{608D8CBC-3F3A-60C1-8F0F-AFA6B43E187E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pic>
        <p:nvPicPr>
          <p:cNvPr id="2050" name="Picture 2" descr="Docker란 무엇입니까? | AWS">
            <a:extLst>
              <a:ext uri="{FF2B5EF4-FFF2-40B4-BE49-F238E27FC236}">
                <a16:creationId xmlns:a16="http://schemas.microsoft.com/office/drawing/2014/main" id="{05956CF7-3432-6CC4-00D5-97C87BCE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52" y="1761008"/>
            <a:ext cx="35433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EB3E48-E5F4-4A57-BA13-7E8B7EEEF14C}"/>
              </a:ext>
            </a:extLst>
          </p:cNvPr>
          <p:cNvSpPr txBox="1"/>
          <p:nvPr/>
        </p:nvSpPr>
        <p:spPr>
          <a:xfrm>
            <a:off x="4163498" y="2408192"/>
            <a:ext cx="6887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Docker</a:t>
            </a:r>
            <a:r>
              <a:rPr lang="ko-KR" altLang="en-US" b="0" i="0" dirty="0">
                <a:effectLst/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는 리눅스의 컨테이너 기술을 기반으로 한 일종의 가상화 플랫폼</a:t>
            </a:r>
            <a:endParaRPr lang="en-KR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7EE3FF-EFA4-729C-8596-71972406410E}"/>
              </a:ext>
            </a:extLst>
          </p:cNvPr>
          <p:cNvGrpSpPr/>
          <p:nvPr/>
        </p:nvGrpSpPr>
        <p:grpSpPr>
          <a:xfrm>
            <a:off x="5304425" y="3652218"/>
            <a:ext cx="2216177" cy="2211194"/>
            <a:chOff x="2491289" y="3596206"/>
            <a:chExt cx="2216177" cy="22111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CFB01C-5A35-356B-CE4C-526C6961E38F}"/>
                </a:ext>
              </a:extLst>
            </p:cNvPr>
            <p:cNvSpPr/>
            <p:nvPr/>
          </p:nvSpPr>
          <p:spPr>
            <a:xfrm>
              <a:off x="2491289" y="3596206"/>
              <a:ext cx="2216177" cy="2211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9D5FE6-71FB-2FE2-72FF-908D6B0357F1}"/>
                </a:ext>
              </a:extLst>
            </p:cNvPr>
            <p:cNvSpPr/>
            <p:nvPr/>
          </p:nvSpPr>
          <p:spPr>
            <a:xfrm>
              <a:off x="2636047" y="5324555"/>
              <a:ext cx="1935952" cy="3322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600" dirty="0"/>
                <a:t>InfraStructure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CEFF8E-A155-63C9-3AE7-508C88BF25E0}"/>
                </a:ext>
              </a:extLst>
            </p:cNvPr>
            <p:cNvSpPr/>
            <p:nvPr/>
          </p:nvSpPr>
          <p:spPr>
            <a:xfrm>
              <a:off x="2636047" y="4928329"/>
              <a:ext cx="1935952" cy="3322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600" dirty="0"/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933545-C786-95EB-BA62-F4E60344433A}"/>
                </a:ext>
              </a:extLst>
            </p:cNvPr>
            <p:cNvSpPr/>
            <p:nvPr/>
          </p:nvSpPr>
          <p:spPr>
            <a:xfrm>
              <a:off x="2636046" y="4532104"/>
              <a:ext cx="1935953" cy="3322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600" dirty="0"/>
                <a:t>Docker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4E395B-99D2-234E-4F05-898B0FA219FA}"/>
                </a:ext>
              </a:extLst>
            </p:cNvPr>
            <p:cNvSpPr/>
            <p:nvPr/>
          </p:nvSpPr>
          <p:spPr>
            <a:xfrm>
              <a:off x="2636048" y="4135879"/>
              <a:ext cx="869918" cy="3322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Bin/Libs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9A251D-D1BA-6BBB-FB6E-05FC903083AC}"/>
                </a:ext>
              </a:extLst>
            </p:cNvPr>
            <p:cNvSpPr/>
            <p:nvPr/>
          </p:nvSpPr>
          <p:spPr>
            <a:xfrm>
              <a:off x="2616126" y="3739654"/>
              <a:ext cx="889839" cy="3322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Apps1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DA8B3F-F7B1-A48F-6429-0589A64A2F30}"/>
                </a:ext>
              </a:extLst>
            </p:cNvPr>
            <p:cNvSpPr/>
            <p:nvPr/>
          </p:nvSpPr>
          <p:spPr>
            <a:xfrm>
              <a:off x="3671757" y="4142252"/>
              <a:ext cx="869918" cy="3322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Bin/Libs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E32DE0-1C44-8B08-908E-7352E489F61E}"/>
                </a:ext>
              </a:extLst>
            </p:cNvPr>
            <p:cNvSpPr/>
            <p:nvPr/>
          </p:nvSpPr>
          <p:spPr>
            <a:xfrm>
              <a:off x="3661796" y="3739654"/>
              <a:ext cx="889839" cy="33223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Apps2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797097-0B86-D3B7-39F4-8E561E6B7571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24/28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3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향후 계획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3.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659631" y="184739"/>
              <a:ext cx="929987" cy="180743"/>
              <a:chOff x="10656456" y="271844"/>
              <a:chExt cx="844267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accent2"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배포구조 수정 및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Load Balancing</a:t>
            </a:r>
            <a:endParaRPr kumimoji="1" lang="ko-KR" altLang="en-US" sz="14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2CD2C-3979-FDD3-BACC-AA6526BC87C5}"/>
              </a:ext>
            </a:extLst>
          </p:cNvPr>
          <p:cNvSpPr txBox="1"/>
          <p:nvPr/>
        </p:nvSpPr>
        <p:spPr>
          <a:xfrm>
            <a:off x="10752283" y="311794"/>
            <a:ext cx="608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향후 계획</a:t>
            </a:r>
          </a:p>
        </p:txBody>
      </p:sp>
      <p:sp>
        <p:nvSpPr>
          <p:cNvPr id="6" name="모서리가 둥근 직사각형 245">
            <a:extLst>
              <a:ext uri="{FF2B5EF4-FFF2-40B4-BE49-F238E27FC236}">
                <a16:creationId xmlns:a16="http://schemas.microsoft.com/office/drawing/2014/main" id="{88D9BCEA-F53C-BCCF-CC33-620A9DC00049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7EC1B4-8025-C928-2AC7-24C687663D73}"/>
              </a:ext>
            </a:extLst>
          </p:cNvPr>
          <p:cNvGrpSpPr/>
          <p:nvPr/>
        </p:nvGrpSpPr>
        <p:grpSpPr>
          <a:xfrm>
            <a:off x="929096" y="1465388"/>
            <a:ext cx="10256084" cy="2016611"/>
            <a:chOff x="895570" y="1502423"/>
            <a:chExt cx="10256084" cy="20166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05BDB1-A8DE-5E01-7F13-C4B121830EBC}"/>
                </a:ext>
              </a:extLst>
            </p:cNvPr>
            <p:cNvSpPr/>
            <p:nvPr/>
          </p:nvSpPr>
          <p:spPr>
            <a:xfrm>
              <a:off x="895570" y="1502423"/>
              <a:ext cx="10256084" cy="2016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9A398C0-B3B3-283F-9495-64F9CD4D6B79}"/>
                </a:ext>
              </a:extLst>
            </p:cNvPr>
            <p:cNvGrpSpPr/>
            <p:nvPr/>
          </p:nvGrpSpPr>
          <p:grpSpPr>
            <a:xfrm>
              <a:off x="1382228" y="1891044"/>
              <a:ext cx="2886136" cy="1539155"/>
              <a:chOff x="1382228" y="1891044"/>
              <a:chExt cx="2886136" cy="1539155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1316AA1A-2085-5102-07BB-0099CDB336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228" y="2831853"/>
                <a:ext cx="2886136" cy="598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8" descr="React.JS] 강좌 3편 JSX | VELOPERT.LOG">
                <a:extLst>
                  <a:ext uri="{FF2B5EF4-FFF2-40B4-BE49-F238E27FC236}">
                    <a16:creationId xmlns:a16="http://schemas.microsoft.com/office/drawing/2014/main" id="{5BCDBDD6-7F4D-8CB0-8F1F-2695FFFC25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5" t="22640" r="22059" b="24208"/>
              <a:stretch/>
            </p:blipFill>
            <p:spPr bwMode="auto">
              <a:xfrm>
                <a:off x="1857207" y="1891044"/>
                <a:ext cx="1936178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10" descr="번역] Spring (1) 역사, 핵심 요소">
              <a:extLst>
                <a:ext uri="{FF2B5EF4-FFF2-40B4-BE49-F238E27FC236}">
                  <a16:creationId xmlns:a16="http://schemas.microsoft.com/office/drawing/2014/main" id="{4706EF38-20DD-95ED-E9CC-70FFFD5563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1" t="32551" r="20345" b="32171"/>
            <a:stretch/>
          </p:blipFill>
          <p:spPr bwMode="auto">
            <a:xfrm>
              <a:off x="5321655" y="2300621"/>
              <a:ext cx="2434122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MySQL - 나무위키">
              <a:extLst>
                <a:ext uri="{FF2B5EF4-FFF2-40B4-BE49-F238E27FC236}">
                  <a16:creationId xmlns:a16="http://schemas.microsoft.com/office/drawing/2014/main" id="{05071063-04EB-9A34-E3D7-51E91927E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854" y="2040692"/>
              <a:ext cx="1760864" cy="123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2" descr="AWS 주요 서비스">
            <a:extLst>
              <a:ext uri="{FF2B5EF4-FFF2-40B4-BE49-F238E27FC236}">
                <a16:creationId xmlns:a16="http://schemas.microsoft.com/office/drawing/2014/main" id="{79D9B6C1-E467-5154-F478-30BD83C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946" y1="39175" x2="48649" y2="37629"/>
                        <a14:foregroundMark x1="37066" y1="43299" x2="66023" y2="56186"/>
                        <a14:foregroundMark x1="43629" y1="48454" x2="71429" y2="43299"/>
                        <a14:foregroundMark x1="41699" y1="46907" x2="51351" y2="40206"/>
                        <a14:foregroundMark x1="26641" y1="34536" x2="57529" y2="41237"/>
                        <a14:foregroundMark x1="36293" y1="27320" x2="69884" y2="51546"/>
                        <a14:foregroundMark x1="61776" y1="42268" x2="71429" y2="61340"/>
                        <a14:foregroundMark x1="73359" y1="49485" x2="39768" y2="64433"/>
                        <a14:foregroundMark x1="55598" y1="56186" x2="37066" y2="65464"/>
                        <a14:foregroundMark x1="63707" y1="62371" x2="42471" y2="65464"/>
                        <a14:foregroundMark x1="30502" y1="54124" x2="68726" y2="54124"/>
                        <a14:foregroundMark x1="65251" y1="61340" x2="50579" y2="71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83" y="3108600"/>
            <a:ext cx="987791" cy="73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C2EF749-B600-E333-9CF9-64A7B610782D}"/>
              </a:ext>
            </a:extLst>
          </p:cNvPr>
          <p:cNvSpPr/>
          <p:nvPr/>
        </p:nvSpPr>
        <p:spPr>
          <a:xfrm>
            <a:off x="852950" y="3868336"/>
            <a:ext cx="10354842" cy="2226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39" name="Picture 2" descr="AWS 주요 서비스">
            <a:extLst>
              <a:ext uri="{FF2B5EF4-FFF2-40B4-BE49-F238E27FC236}">
                <a16:creationId xmlns:a16="http://schemas.microsoft.com/office/drawing/2014/main" id="{0A9E89FE-05FD-63FF-D4E7-83F775F8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5946" y1="39175" x2="48649" y2="37629"/>
                        <a14:foregroundMark x1="37066" y1="43299" x2="66023" y2="56186"/>
                        <a14:foregroundMark x1="43629" y1="48454" x2="71429" y2="43299"/>
                        <a14:foregroundMark x1="41699" y1="46907" x2="51351" y2="40206"/>
                        <a14:foregroundMark x1="26641" y1="34536" x2="57529" y2="41237"/>
                        <a14:foregroundMark x1="36293" y1="27320" x2="69884" y2="51546"/>
                        <a14:foregroundMark x1="61776" y1="42268" x2="71429" y2="61340"/>
                        <a14:foregroundMark x1="73359" y1="49485" x2="39768" y2="64433"/>
                        <a14:foregroundMark x1="55598" y1="56186" x2="37066" y2="65464"/>
                        <a14:foregroundMark x1="63707" y1="62371" x2="42471" y2="65464"/>
                        <a14:foregroundMark x1="30502" y1="54124" x2="68726" y2="54124"/>
                        <a14:foregroundMark x1="65251" y1="61340" x2="50579" y2="71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67" y="5721220"/>
            <a:ext cx="987791" cy="73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98199A1-42EB-C5A8-6EB5-057ADCF6EC02}"/>
              </a:ext>
            </a:extLst>
          </p:cNvPr>
          <p:cNvSpPr/>
          <p:nvPr/>
        </p:nvSpPr>
        <p:spPr>
          <a:xfrm>
            <a:off x="1627414" y="5245182"/>
            <a:ext cx="2552422" cy="564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2" descr="Docker란 무엇입니까? | AWS">
            <a:extLst>
              <a:ext uri="{FF2B5EF4-FFF2-40B4-BE49-F238E27FC236}">
                <a16:creationId xmlns:a16="http://schemas.microsoft.com/office/drawing/2014/main" id="{A6FFC1A3-9B03-0F9E-31E3-58C35B261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14" y="5211958"/>
            <a:ext cx="1404703" cy="65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F63E2C3-2770-8B53-A48D-5C8E1F6A5AE2}"/>
              </a:ext>
            </a:extLst>
          </p:cNvPr>
          <p:cNvSpPr/>
          <p:nvPr/>
        </p:nvSpPr>
        <p:spPr>
          <a:xfrm>
            <a:off x="1625298" y="3963715"/>
            <a:ext cx="2554537" cy="1253914"/>
          </a:xfrm>
          <a:prstGeom prst="rect">
            <a:avLst/>
          </a:prstGeom>
          <a:solidFill>
            <a:srgbClr val="1832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7" name="Picture 56" descr="Logo&#10;&#10;Description automatically generated">
            <a:extLst>
              <a:ext uri="{FF2B5EF4-FFF2-40B4-BE49-F238E27FC236}">
                <a16:creationId xmlns:a16="http://schemas.microsoft.com/office/drawing/2014/main" id="{E42ED463-1939-9821-E111-4604ED399A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2037" y="4368472"/>
            <a:ext cx="969312" cy="96931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A11FEC4-BAB9-58B7-EA50-50E23511C898}"/>
              </a:ext>
            </a:extLst>
          </p:cNvPr>
          <p:cNvGrpSpPr/>
          <p:nvPr/>
        </p:nvGrpSpPr>
        <p:grpSpPr>
          <a:xfrm>
            <a:off x="1963793" y="4035315"/>
            <a:ext cx="1887823" cy="1102508"/>
            <a:chOff x="1963793" y="4035315"/>
            <a:chExt cx="1887823" cy="1102508"/>
          </a:xfrm>
        </p:grpSpPr>
        <p:pic>
          <p:nvPicPr>
            <p:cNvPr id="43" name="Picture 8" descr="React.JS] 강좌 3편 JSX | VELOPERT.LOG">
              <a:extLst>
                <a:ext uri="{FF2B5EF4-FFF2-40B4-BE49-F238E27FC236}">
                  <a16:creationId xmlns:a16="http://schemas.microsoft.com/office/drawing/2014/main" id="{FE24FED1-78C1-3430-A906-39B3FBE81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5" t="22640" r="22059" b="24208"/>
            <a:stretch/>
          </p:blipFill>
          <p:spPr bwMode="auto">
            <a:xfrm>
              <a:off x="2155468" y="4035315"/>
              <a:ext cx="1504472" cy="559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6C7A9823-8A64-05F8-31D2-82EA5C3B6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63793" y="4650517"/>
              <a:ext cx="1887823" cy="4873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CC1BE2-8C13-32AB-83E3-73CB33B9321B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25/28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pic>
        <p:nvPicPr>
          <p:cNvPr id="9" name="Picture 10" descr="번역] Spring (1) 역사, 핵심 요소">
            <a:extLst>
              <a:ext uri="{FF2B5EF4-FFF2-40B4-BE49-F238E27FC236}">
                <a16:creationId xmlns:a16="http://schemas.microsoft.com/office/drawing/2014/main" id="{C6B31197-7FC0-19D0-E3CF-8E3BE1BAE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1" t="32551" r="20345" b="32171"/>
          <a:stretch/>
        </p:blipFill>
        <p:spPr bwMode="auto">
          <a:xfrm>
            <a:off x="4846630" y="4368472"/>
            <a:ext cx="3577608" cy="105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6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3">
            <a:extLst>
              <a:ext uri="{FF2B5EF4-FFF2-40B4-BE49-F238E27FC236}">
                <a16:creationId xmlns:a16="http://schemas.microsoft.com/office/drawing/2014/main" id="{293FCDDB-8169-88B5-AF9E-AF670FD2A199}"/>
              </a:ext>
            </a:extLst>
          </p:cNvPr>
          <p:cNvSpPr/>
          <p:nvPr/>
        </p:nvSpPr>
        <p:spPr>
          <a:xfrm>
            <a:off x="464820" y="381000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Picture 100" descr="Diagram, engineering drawing&#10;&#10;Description automatically generated">
            <a:extLst>
              <a:ext uri="{FF2B5EF4-FFF2-40B4-BE49-F238E27FC236}">
                <a16:creationId xmlns:a16="http://schemas.microsoft.com/office/drawing/2014/main" id="{ACF94E90-F856-5736-3546-AA2A273E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54" b="36354"/>
          <a:stretch/>
        </p:blipFill>
        <p:spPr>
          <a:xfrm>
            <a:off x="5574" y="23242"/>
            <a:ext cx="12198458" cy="3557284"/>
          </a:xfrm>
          <a:prstGeom prst="rect">
            <a:avLst/>
          </a:prstGeom>
        </p:spPr>
      </p:pic>
      <p:sp>
        <p:nvSpPr>
          <p:cNvPr id="86" name="직사각형 41">
            <a:extLst>
              <a:ext uri="{FF2B5EF4-FFF2-40B4-BE49-F238E27FC236}">
                <a16:creationId xmlns:a16="http://schemas.microsoft.com/office/drawing/2014/main" id="{C7CD5BF2-C385-000D-AB4F-E5090B8C16F0}"/>
              </a:ext>
            </a:extLst>
          </p:cNvPr>
          <p:cNvSpPr/>
          <p:nvPr/>
        </p:nvSpPr>
        <p:spPr>
          <a:xfrm rot="5400000">
            <a:off x="5893219" y="-5453152"/>
            <a:ext cx="409573" cy="1129043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A2E94F1-918A-1CA5-BD27-16D6F9CBB2F4}"/>
              </a:ext>
            </a:extLst>
          </p:cNvPr>
          <p:cNvSpPr/>
          <p:nvPr/>
        </p:nvSpPr>
        <p:spPr>
          <a:xfrm>
            <a:off x="0" y="3574023"/>
            <a:ext cx="12192000" cy="3140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7" name="직사각형 42">
            <a:extLst>
              <a:ext uri="{FF2B5EF4-FFF2-40B4-BE49-F238E27FC236}">
                <a16:creationId xmlns:a16="http://schemas.microsoft.com/office/drawing/2014/main" id="{2A3C967C-75AA-6CEA-0401-7F4ED0D3DBC6}"/>
              </a:ext>
            </a:extLst>
          </p:cNvPr>
          <p:cNvSpPr/>
          <p:nvPr/>
        </p:nvSpPr>
        <p:spPr>
          <a:xfrm>
            <a:off x="11743222" y="-12032"/>
            <a:ext cx="464820" cy="391298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68C212-C1C7-98A7-98DE-C93BD6EF8751}"/>
              </a:ext>
            </a:extLst>
          </p:cNvPr>
          <p:cNvSpPr txBox="1"/>
          <p:nvPr/>
        </p:nvSpPr>
        <p:spPr>
          <a:xfrm>
            <a:off x="1444160" y="3999494"/>
            <a:ext cx="434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46DA7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Emperor Penguin</a:t>
            </a:r>
            <a:endParaRPr lang="ko-KR" altLang="en-US" sz="4400" b="1" dirty="0">
              <a:solidFill>
                <a:srgbClr val="046DA7"/>
              </a:solidFill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73947B6-CFE1-966F-2853-3C247B55D2D2}"/>
              </a:ext>
            </a:extLst>
          </p:cNvPr>
          <p:cNvSpPr txBox="1"/>
          <p:nvPr/>
        </p:nvSpPr>
        <p:spPr>
          <a:xfrm>
            <a:off x="1444159" y="4672881"/>
            <a:ext cx="554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>
                <a:solidFill>
                  <a:srgbClr val="1D2D61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QnA</a:t>
            </a:r>
            <a:endParaRPr lang="ko-KR" altLang="en-US" sz="5400" b="1" dirty="0">
              <a:solidFill>
                <a:srgbClr val="1D2D61"/>
              </a:solidFill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8C8355-1CF1-4B57-E765-30C7B515EC2B}"/>
              </a:ext>
            </a:extLst>
          </p:cNvPr>
          <p:cNvSpPr txBox="1"/>
          <p:nvPr/>
        </p:nvSpPr>
        <p:spPr>
          <a:xfrm>
            <a:off x="1444160" y="5504479"/>
            <a:ext cx="5547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SangMyung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Univ,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컴퓨터 과학과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-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홈페이지 제작 및 보안채널 로그인 기능 구현</a:t>
            </a:r>
          </a:p>
        </p:txBody>
      </p:sp>
      <p:sp>
        <p:nvSpPr>
          <p:cNvPr id="98" name="직사각형 20">
            <a:extLst>
              <a:ext uri="{FF2B5EF4-FFF2-40B4-BE49-F238E27FC236}">
                <a16:creationId xmlns:a16="http://schemas.microsoft.com/office/drawing/2014/main" id="{C1CAF5B7-EAB1-A639-5ECF-92B72FE8E18F}"/>
              </a:ext>
            </a:extLst>
          </p:cNvPr>
          <p:cNvSpPr/>
          <p:nvPr/>
        </p:nvSpPr>
        <p:spPr>
          <a:xfrm>
            <a:off x="-12032" y="-12032"/>
            <a:ext cx="464820" cy="391298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6C833150-2A98-B32D-BD19-FCB940D9C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253632" y="6141762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3EF4A-314C-5FC9-1E2B-9A77D0621E06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26/28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70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QnA</a:t>
              </a:r>
              <a:endPara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3.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659631" y="184739"/>
              <a:ext cx="929987" cy="180743"/>
              <a:chOff x="10656456" y="271844"/>
              <a:chExt cx="844267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accent2"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840435" y="388778"/>
              <a:ext cx="580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향후 계획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Gather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와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Notion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을 통한 협업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모서리가 둥근 직사각형 245">
            <a:extLst>
              <a:ext uri="{FF2B5EF4-FFF2-40B4-BE49-F238E27FC236}">
                <a16:creationId xmlns:a16="http://schemas.microsoft.com/office/drawing/2014/main" id="{608D8CBC-3F3A-60C1-8F0F-AFA6B43E187E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pic>
        <p:nvPicPr>
          <p:cNvPr id="25" name="Picture 2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664BADE-F7D2-1C52-345C-89796BE2C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89" y="1434666"/>
            <a:ext cx="3960000" cy="2401136"/>
          </a:xfrm>
          <a:prstGeom prst="rect">
            <a:avLst/>
          </a:prstGeom>
        </p:spPr>
      </p:pic>
      <p:pic>
        <p:nvPicPr>
          <p:cNvPr id="39" name="Picture 3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6BA03C0-2D7E-D768-5FAC-D9931EF95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2" y="1416028"/>
            <a:ext cx="3960000" cy="2438412"/>
          </a:xfrm>
          <a:prstGeom prst="rect">
            <a:avLst/>
          </a:prstGeom>
        </p:spPr>
      </p:pic>
      <p:pic>
        <p:nvPicPr>
          <p:cNvPr id="41" name="Picture 4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AEC6E7D-D2AF-7305-0912-3601B626A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8417" y="3667494"/>
            <a:ext cx="3960000" cy="24384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26AA55B-2E50-1CFD-DC5D-2B30BED80900}"/>
              </a:ext>
            </a:extLst>
          </p:cNvPr>
          <p:cNvSpPr txBox="1"/>
          <p:nvPr/>
        </p:nvSpPr>
        <p:spPr>
          <a:xfrm>
            <a:off x="5786848" y="6008056"/>
            <a:ext cx="1077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Notion</a:t>
            </a:r>
            <a:endParaRPr lang="en-KR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E5A2D6-F6EE-84A9-F12D-9E2EF43BABEC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27/28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42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QnA</a:t>
              </a:r>
              <a:endPara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3.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659631" y="184739"/>
              <a:ext cx="929987" cy="180743"/>
              <a:chOff x="10656456" y="271844"/>
              <a:chExt cx="844267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accent2"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840435" y="388778"/>
              <a:ext cx="580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향후 계획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Git Hub</a:t>
            </a:r>
            <a:r>
              <a:rPr kumimoji="1" lang="ko-KR" altLang="en-US" sz="14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를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통한 프로젝트 관리 및 산출물 관리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5" name="모서리가 둥근 직사각형 245">
            <a:extLst>
              <a:ext uri="{FF2B5EF4-FFF2-40B4-BE49-F238E27FC236}">
                <a16:creationId xmlns:a16="http://schemas.microsoft.com/office/drawing/2014/main" id="{608D8CBC-3F3A-60C1-8F0F-AFA6B43E187E}"/>
              </a:ext>
            </a:extLst>
          </p:cNvPr>
          <p:cNvSpPr/>
          <p:nvPr/>
        </p:nvSpPr>
        <p:spPr>
          <a:xfrm>
            <a:off x="10211349" y="107755"/>
            <a:ext cx="273204" cy="180743"/>
          </a:xfrm>
          <a:prstGeom prst="round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6AA55B-2E50-1CFD-DC5D-2B30BED80900}"/>
              </a:ext>
            </a:extLst>
          </p:cNvPr>
          <p:cNvSpPr txBox="1"/>
          <p:nvPr/>
        </p:nvSpPr>
        <p:spPr>
          <a:xfrm>
            <a:off x="5577865" y="5995150"/>
            <a:ext cx="1077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Git hub</a:t>
            </a:r>
            <a:endParaRPr lang="en-KR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858ADA3-ECF6-B825-0FA1-F08583E47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504" y="3672394"/>
            <a:ext cx="3958032" cy="2437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0F58866-E818-5AEA-002E-2646CA220B4C}"/>
              </a:ext>
            </a:extLst>
          </p:cNvPr>
          <p:cNvGrpSpPr/>
          <p:nvPr/>
        </p:nvGrpSpPr>
        <p:grpSpPr>
          <a:xfrm>
            <a:off x="456574" y="1447373"/>
            <a:ext cx="3960000" cy="2958395"/>
            <a:chOff x="456574" y="1447373"/>
            <a:chExt cx="3960000" cy="2958395"/>
          </a:xfrm>
        </p:grpSpPr>
        <p:pic>
          <p:nvPicPr>
            <p:cNvPr id="10" name="Picture 9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AEB436A5-96AE-FF2B-D6B0-D8DE5F5A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574" y="1447373"/>
              <a:ext cx="3960000" cy="243841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674CB-0A4D-DDCB-7B48-A200F52890D4}"/>
                </a:ext>
              </a:extLst>
            </p:cNvPr>
            <p:cNvSpPr txBox="1"/>
            <p:nvPr/>
          </p:nvSpPr>
          <p:spPr>
            <a:xfrm>
              <a:off x="1454691" y="3759437"/>
              <a:ext cx="19637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Git hub</a:t>
              </a:r>
              <a:br>
                <a:rPr 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</a:br>
              <a:r>
                <a:rPr 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- Back End-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C5939E-599D-AD15-81D8-3F0BE850C803}"/>
              </a:ext>
            </a:extLst>
          </p:cNvPr>
          <p:cNvGrpSpPr/>
          <p:nvPr/>
        </p:nvGrpSpPr>
        <p:grpSpPr>
          <a:xfrm>
            <a:off x="7775426" y="1467520"/>
            <a:ext cx="3960000" cy="3010833"/>
            <a:chOff x="7582314" y="1559177"/>
            <a:chExt cx="3960000" cy="3010833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21C9D04-F64A-B570-370C-FFE105CC6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82314" y="1559177"/>
              <a:ext cx="3960000" cy="243841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723B3A-3560-CC10-A7E3-9DB562D56558}"/>
                </a:ext>
              </a:extLst>
            </p:cNvPr>
            <p:cNvSpPr txBox="1"/>
            <p:nvPr/>
          </p:nvSpPr>
          <p:spPr>
            <a:xfrm>
              <a:off x="8580431" y="3923679"/>
              <a:ext cx="19637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Git hub</a:t>
              </a:r>
              <a:br>
                <a:rPr 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</a:br>
              <a:r>
                <a:rPr lang="en-US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-Front End-</a:t>
              </a:r>
              <a:endParaRPr lang="en-KR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435D1C-6F5F-8A4E-EB3F-A547FBE68734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28/28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38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A348D11-4335-4BFC-AAFD-A5760534274D}"/>
              </a:ext>
            </a:extLst>
          </p:cNvPr>
          <p:cNvSpPr/>
          <p:nvPr/>
        </p:nvSpPr>
        <p:spPr>
          <a:xfrm>
            <a:off x="464820" y="400352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3073155" y="1286942"/>
            <a:ext cx="603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1D2D61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01. </a:t>
            </a:r>
            <a:r>
              <a:rPr lang="ko-KR" altLang="en-US" sz="4800" dirty="0">
                <a:solidFill>
                  <a:srgbClr val="1D2D61"/>
                </a:solidFill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프로젝트 개요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4F9995-D8A3-4FFA-8DE3-3CC68B0C9F28}"/>
              </a:ext>
            </a:extLst>
          </p:cNvPr>
          <p:cNvSpPr txBox="1"/>
          <p:nvPr/>
        </p:nvSpPr>
        <p:spPr>
          <a:xfrm>
            <a:off x="3315839" y="2238326"/>
            <a:ext cx="5547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SangMyung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Univ,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컴퓨터 과학과</a:t>
            </a:r>
            <a:b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-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홈페이지 제작 및 보안채널 로그인 기능 구현</a:t>
            </a:r>
          </a:p>
        </p:txBody>
      </p:sp>
      <p:pic>
        <p:nvPicPr>
          <p:cNvPr id="9" name="그림 8" descr="추상 라인 아트 고층 빌딩">
            <a:extLst>
              <a:ext uri="{FF2B5EF4-FFF2-40B4-BE49-F238E27FC236}">
                <a16:creationId xmlns:a16="http://schemas.microsoft.com/office/drawing/2014/main" id="{DFC5E64E-43B1-4C2D-BEAD-1A7D4B2210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97" b="97388" l="684" r="97900">
                        <a14:foregroundMark x1="18457" y1="78955" x2="39502" y2="61684"/>
                        <a14:foregroundMark x1="39502" y1="61684" x2="29785" y2="56096"/>
                        <a14:foregroundMark x1="78076" y1="48549" x2="32813" y2="52177"/>
                        <a14:foregroundMark x1="32813" y1="52177" x2="55176" y2="47460"/>
                        <a14:foregroundMark x1="26953" y1="50173" x2="23265" y2="50528"/>
                        <a14:foregroundMark x1="55176" y1="47460" x2="27548" y2="50116"/>
                        <a14:foregroundMark x1="81543" y1="43396" x2="30119" y2="45809"/>
                        <a14:foregroundMark x1="17017" y1="62131" x2="23633" y2="74528"/>
                        <a14:foregroundMark x1="23633" y1="74528" x2="23633" y2="74528"/>
                        <a14:foregroundMark x1="80957" y1="59144" x2="3662" y2="75544"/>
                        <a14:foregroundMark x1="3662" y1="75544" x2="3271" y2="75907"/>
                        <a14:foregroundMark x1="72900" y1="91655" x2="781" y2="88171"/>
                        <a14:foregroundMark x1="391" y1="98476" x2="13477" y2="96226"/>
                        <a14:foregroundMark x1="13477" y1="96226" x2="48438" y2="97460"/>
                        <a14:foregroundMark x1="82129" y1="60522" x2="97119" y2="64296"/>
                        <a14:foregroundMark x1="59033" y1="71480" x2="30371" y2="74165"/>
                        <a14:foregroundMark x1="47119" y1="62917" x2="47119" y2="62917"/>
                        <a14:foregroundMark x1="48828" y1="63280" x2="48828" y2="63280"/>
                        <a14:foregroundMark x1="43066" y1="78665" x2="43066" y2="78665"/>
                        <a14:foregroundMark x1="43652" y1="78665" x2="43652" y2="78665"/>
                        <a14:foregroundMark x1="89404" y1="71118" x2="89404" y2="71118"/>
                        <a14:foregroundMark x1="75977" y1="55007" x2="86768" y2="55007"/>
                        <a14:foregroundMark x1="86768" y1="55007" x2="97705" y2="60885"/>
                        <a14:foregroundMark x1="97705" y1="60885" x2="97900" y2="60885"/>
                        <a14:foregroundMark x1="87500" y1="50943" x2="84033" y2="50290"/>
                        <a14:foregroundMark x1="95752" y1="59144" x2="88281" y2="53991"/>
                        <a14:foregroundMark x1="92480" y1="51959" x2="86914" y2="48549"/>
                        <a14:backgroundMark x1="13867" y1="53701" x2="13867" y2="53701"/>
                        <a14:backgroundMark x1="18262" y1="53338" x2="18262" y2="53338"/>
                        <a14:backgroundMark x1="14990" y1="48186" x2="28076" y2="48911"/>
                        <a14:backgroundMark x1="29639" y1="44775" x2="6152" y2="49202"/>
                        <a14:backgroundMark x1="6152" y1="49202" x2="6152" y2="49202"/>
                        <a14:backgroundMark x1="29248" y1="33527" x2="13086" y2="44412"/>
                        <a14:backgroundMark x1="25977" y1="23585" x2="14600" y2="51306"/>
                        <a14:backgroundMark x1="28662" y1="28374" x2="10010" y2="49565"/>
                        <a14:backgroundMark x1="25977" y1="29028" x2="9814" y2="43106"/>
                        <a14:backgroundMark x1="9814" y1="43106" x2="9619" y2="43396"/>
                        <a14:backgroundMark x1="21143" y1="32148" x2="6543" y2="50943"/>
                        <a14:backgroundMark x1="27295" y1="42380" x2="17285" y2="43759"/>
                        <a14:backgroundMark x1="21143" y1="32148" x2="13281" y2="34180"/>
                        <a14:backgroundMark x1="21338" y1="31785" x2="26172" y2="31132"/>
                        <a14:backgroundMark x1="16357" y1="11974" x2="16553" y2="11611"/>
                        <a14:backgroundMark x1="14600" y1="13353" x2="13477" y2="27721"/>
                        <a14:backgroundMark x1="16357" y1="10595" x2="14209" y2="21916"/>
                        <a14:backgroundMark x1="15967" y1="11248" x2="14063" y2="20174"/>
                        <a14:backgroundMark x1="18262" y1="40276" x2="23926" y2="43396"/>
                        <a14:backgroundMark x1="17578" y1="44267" x2="25488" y2="45501"/>
                        <a14:backgroundMark x1="21680" y1="30044" x2="21436" y2="31713"/>
                        <a14:backgroundMark x1="7813" y1="51234" x2="18604" y2="50798"/>
                        <a14:backgroundMark x1="12158" y1="53338" x2="24512" y2="48911"/>
                        <a14:backgroundMark x1="6152" y1="57620" x2="17676" y2="54064"/>
                        <a14:backgroundMark x1="5664" y1="57475" x2="12500" y2="53048"/>
                        <a14:backgroundMark x1="11914" y1="53483" x2="5322" y2="64877"/>
                        <a14:backgroundMark x1="15576" y1="52612" x2="10840" y2="54935"/>
                        <a14:backgroundMark x1="19824" y1="53483" x2="9180" y2="62046"/>
                        <a14:backgroundMark x1="19482" y1="56168" x2="8838" y2="59579"/>
                        <a14:backgroundMark x1="17920" y1="55878" x2="9180" y2="58491"/>
                        <a14:backgroundMark x1="15479" y1="56894" x2="9521" y2="62192"/>
                        <a14:backgroundMark x1="19189" y1="58999" x2="14355" y2="62337"/>
                        <a14:backgroundMark x1="17578" y1="58636" x2="12988" y2="61901"/>
                        <a14:backgroundMark x1="15771" y1="59289" x2="13330" y2="60160"/>
                      </a14:backgroundRemoval>
                    </a14:imgEffect>
                  </a14:imgLayer>
                </a14:imgProps>
              </a:ext>
            </a:extLst>
          </a:blip>
          <a:srcRect t="35760" b="5036"/>
          <a:stretch/>
        </p:blipFill>
        <p:spPr>
          <a:xfrm>
            <a:off x="-4073" y="2805355"/>
            <a:ext cx="12191999" cy="4060265"/>
          </a:xfrm>
          <a:prstGeom prst="rect">
            <a:avLst/>
          </a:prstGeom>
          <a:noFill/>
        </p:spPr>
      </p:pic>
      <p:sp>
        <p:nvSpPr>
          <p:cNvPr id="18" name="평행 사변형 12">
            <a:extLst>
              <a:ext uri="{FF2B5EF4-FFF2-40B4-BE49-F238E27FC236}">
                <a16:creationId xmlns:a16="http://schemas.microsoft.com/office/drawing/2014/main" id="{76837BFB-6C6F-45A3-9560-7964CA287CF0}"/>
              </a:ext>
            </a:extLst>
          </p:cNvPr>
          <p:cNvSpPr/>
          <p:nvPr/>
        </p:nvSpPr>
        <p:spPr>
          <a:xfrm rot="7616888" flipH="1">
            <a:off x="5762364" y="2868567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09745 w 2076970"/>
              <a:gd name="connsiteY1" fmla="*/ 40338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09745" y="40338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19" name="직각 삼각형 10">
            <a:extLst>
              <a:ext uri="{FF2B5EF4-FFF2-40B4-BE49-F238E27FC236}">
                <a16:creationId xmlns:a16="http://schemas.microsoft.com/office/drawing/2014/main" id="{178799B7-80A8-463E-9E2B-8A483E13EDCA}"/>
              </a:ext>
            </a:extLst>
          </p:cNvPr>
          <p:cNvSpPr/>
          <p:nvPr/>
        </p:nvSpPr>
        <p:spPr>
          <a:xfrm rot="5400000" flipH="1" flipV="1">
            <a:off x="9245600" y="2912235"/>
            <a:ext cx="206756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  <a:gd name="connsiteX0" fmla="*/ 970280 w 2067560"/>
              <a:gd name="connsiteY0" fmla="*/ 3825240 h 3825240"/>
              <a:gd name="connsiteX1" fmla="*/ 0 w 2067560"/>
              <a:gd name="connsiteY1" fmla="*/ 0 h 3825240"/>
              <a:gd name="connsiteX2" fmla="*/ 2067560 w 2067560"/>
              <a:gd name="connsiteY2" fmla="*/ 3825240 h 3825240"/>
              <a:gd name="connsiteX3" fmla="*/ 970280 w 206756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7560" h="3825240">
                <a:moveTo>
                  <a:pt x="970280" y="3825240"/>
                </a:moveTo>
                <a:lnTo>
                  <a:pt x="0" y="0"/>
                </a:lnTo>
                <a:lnTo>
                  <a:pt x="2067560" y="3825240"/>
                </a:lnTo>
                <a:lnTo>
                  <a:pt x="97028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81DB98A-CCA2-41CF-83EE-FE075CFC665E}"/>
              </a:ext>
            </a:extLst>
          </p:cNvPr>
          <p:cNvSpPr/>
          <p:nvPr/>
        </p:nvSpPr>
        <p:spPr>
          <a:xfrm rot="3218114" flipH="1" flipV="1">
            <a:off x="849779" y="1582174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A722F2F-3FC7-4560-9BC3-4214492FF537}"/>
              </a:ext>
            </a:extLst>
          </p:cNvPr>
          <p:cNvSpPr/>
          <p:nvPr/>
        </p:nvSpPr>
        <p:spPr>
          <a:xfrm>
            <a:off x="1" y="4549931"/>
            <a:ext cx="11366917" cy="2308069"/>
          </a:xfrm>
          <a:custGeom>
            <a:avLst/>
            <a:gdLst>
              <a:gd name="connsiteX0" fmla="*/ 4469519 w 11384697"/>
              <a:gd name="connsiteY0" fmla="*/ 0 h 2308069"/>
              <a:gd name="connsiteX1" fmla="*/ 11384697 w 11384697"/>
              <a:gd name="connsiteY1" fmla="*/ 2308069 h 2308069"/>
              <a:gd name="connsiteX2" fmla="*/ 1 w 11384697"/>
              <a:gd name="connsiteY2" fmla="*/ 2308069 h 2308069"/>
              <a:gd name="connsiteX3" fmla="*/ 1 w 11384697"/>
              <a:gd name="connsiteY3" fmla="*/ 2308069 h 2308069"/>
              <a:gd name="connsiteX4" fmla="*/ 0 w 11384697"/>
              <a:gd name="connsiteY4" fmla="*/ 2308069 h 2308069"/>
              <a:gd name="connsiteX5" fmla="*/ 0 w 11384697"/>
              <a:gd name="connsiteY5" fmla="*/ 1658291 h 2308069"/>
              <a:gd name="connsiteX6" fmla="*/ 4469519 w 11384697"/>
              <a:gd name="connsiteY6" fmla="*/ 0 h 2308069"/>
              <a:gd name="connsiteX0" fmla="*/ 4469519 w 11486297"/>
              <a:gd name="connsiteY0" fmla="*/ 0 h 2308069"/>
              <a:gd name="connsiteX1" fmla="*/ 11486297 w 11486297"/>
              <a:gd name="connsiteY1" fmla="*/ 2308069 h 2308069"/>
              <a:gd name="connsiteX2" fmla="*/ 1 w 11486297"/>
              <a:gd name="connsiteY2" fmla="*/ 2308069 h 2308069"/>
              <a:gd name="connsiteX3" fmla="*/ 1 w 11486297"/>
              <a:gd name="connsiteY3" fmla="*/ 2308069 h 2308069"/>
              <a:gd name="connsiteX4" fmla="*/ 0 w 11486297"/>
              <a:gd name="connsiteY4" fmla="*/ 2308069 h 2308069"/>
              <a:gd name="connsiteX5" fmla="*/ 0 w 11486297"/>
              <a:gd name="connsiteY5" fmla="*/ 1658291 h 2308069"/>
              <a:gd name="connsiteX6" fmla="*/ 4469519 w 11486297"/>
              <a:gd name="connsiteY6" fmla="*/ 0 h 2308069"/>
              <a:gd name="connsiteX0" fmla="*/ 4469519 w 11417717"/>
              <a:gd name="connsiteY0" fmla="*/ 0 h 2308069"/>
              <a:gd name="connsiteX1" fmla="*/ 11417717 w 11417717"/>
              <a:gd name="connsiteY1" fmla="*/ 2308069 h 2308069"/>
              <a:gd name="connsiteX2" fmla="*/ 1 w 11417717"/>
              <a:gd name="connsiteY2" fmla="*/ 2308069 h 2308069"/>
              <a:gd name="connsiteX3" fmla="*/ 1 w 11417717"/>
              <a:gd name="connsiteY3" fmla="*/ 2308069 h 2308069"/>
              <a:gd name="connsiteX4" fmla="*/ 0 w 11417717"/>
              <a:gd name="connsiteY4" fmla="*/ 2308069 h 2308069"/>
              <a:gd name="connsiteX5" fmla="*/ 0 w 11417717"/>
              <a:gd name="connsiteY5" fmla="*/ 1658291 h 2308069"/>
              <a:gd name="connsiteX6" fmla="*/ 4469519 w 11417717"/>
              <a:gd name="connsiteY6" fmla="*/ 0 h 2308069"/>
              <a:gd name="connsiteX0" fmla="*/ 4469519 w 11356757"/>
              <a:gd name="connsiteY0" fmla="*/ 0 h 2308069"/>
              <a:gd name="connsiteX1" fmla="*/ 11356757 w 11356757"/>
              <a:gd name="connsiteY1" fmla="*/ 2308069 h 2308069"/>
              <a:gd name="connsiteX2" fmla="*/ 1 w 11356757"/>
              <a:gd name="connsiteY2" fmla="*/ 2308069 h 2308069"/>
              <a:gd name="connsiteX3" fmla="*/ 1 w 11356757"/>
              <a:gd name="connsiteY3" fmla="*/ 2308069 h 2308069"/>
              <a:gd name="connsiteX4" fmla="*/ 0 w 11356757"/>
              <a:gd name="connsiteY4" fmla="*/ 2308069 h 2308069"/>
              <a:gd name="connsiteX5" fmla="*/ 0 w 11356757"/>
              <a:gd name="connsiteY5" fmla="*/ 1658291 h 2308069"/>
              <a:gd name="connsiteX6" fmla="*/ 4469519 w 11356757"/>
              <a:gd name="connsiteY6" fmla="*/ 0 h 2308069"/>
              <a:gd name="connsiteX0" fmla="*/ 4469519 w 11316117"/>
              <a:gd name="connsiteY0" fmla="*/ 0 h 2308069"/>
              <a:gd name="connsiteX1" fmla="*/ 11316117 w 11316117"/>
              <a:gd name="connsiteY1" fmla="*/ 2308069 h 2308069"/>
              <a:gd name="connsiteX2" fmla="*/ 1 w 11316117"/>
              <a:gd name="connsiteY2" fmla="*/ 2308069 h 2308069"/>
              <a:gd name="connsiteX3" fmla="*/ 1 w 11316117"/>
              <a:gd name="connsiteY3" fmla="*/ 2308069 h 2308069"/>
              <a:gd name="connsiteX4" fmla="*/ 0 w 11316117"/>
              <a:gd name="connsiteY4" fmla="*/ 2308069 h 2308069"/>
              <a:gd name="connsiteX5" fmla="*/ 0 w 11316117"/>
              <a:gd name="connsiteY5" fmla="*/ 1658291 h 2308069"/>
              <a:gd name="connsiteX6" fmla="*/ 4469519 w 11316117"/>
              <a:gd name="connsiteY6" fmla="*/ 0 h 2308069"/>
              <a:gd name="connsiteX0" fmla="*/ 4469519 w 11346597"/>
              <a:gd name="connsiteY0" fmla="*/ 0 h 2308069"/>
              <a:gd name="connsiteX1" fmla="*/ 11346597 w 11346597"/>
              <a:gd name="connsiteY1" fmla="*/ 2302989 h 2308069"/>
              <a:gd name="connsiteX2" fmla="*/ 1 w 11346597"/>
              <a:gd name="connsiteY2" fmla="*/ 2308069 h 2308069"/>
              <a:gd name="connsiteX3" fmla="*/ 1 w 11346597"/>
              <a:gd name="connsiteY3" fmla="*/ 2308069 h 2308069"/>
              <a:gd name="connsiteX4" fmla="*/ 0 w 11346597"/>
              <a:gd name="connsiteY4" fmla="*/ 2308069 h 2308069"/>
              <a:gd name="connsiteX5" fmla="*/ 0 w 11346597"/>
              <a:gd name="connsiteY5" fmla="*/ 1658291 h 2308069"/>
              <a:gd name="connsiteX6" fmla="*/ 4469519 w 11346597"/>
              <a:gd name="connsiteY6" fmla="*/ 0 h 2308069"/>
              <a:gd name="connsiteX0" fmla="*/ 4469519 w 11366917"/>
              <a:gd name="connsiteY0" fmla="*/ 0 h 2308069"/>
              <a:gd name="connsiteX1" fmla="*/ 11366917 w 11366917"/>
              <a:gd name="connsiteY1" fmla="*/ 2302989 h 2308069"/>
              <a:gd name="connsiteX2" fmla="*/ 1 w 11366917"/>
              <a:gd name="connsiteY2" fmla="*/ 2308069 h 2308069"/>
              <a:gd name="connsiteX3" fmla="*/ 1 w 11366917"/>
              <a:gd name="connsiteY3" fmla="*/ 2308069 h 2308069"/>
              <a:gd name="connsiteX4" fmla="*/ 0 w 11366917"/>
              <a:gd name="connsiteY4" fmla="*/ 2308069 h 2308069"/>
              <a:gd name="connsiteX5" fmla="*/ 0 w 11366917"/>
              <a:gd name="connsiteY5" fmla="*/ 1658291 h 2308069"/>
              <a:gd name="connsiteX6" fmla="*/ 4469519 w 11366917"/>
              <a:gd name="connsiteY6" fmla="*/ 0 h 23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66917" h="2308069">
                <a:moveTo>
                  <a:pt x="4469519" y="0"/>
                </a:moveTo>
                <a:lnTo>
                  <a:pt x="11366917" y="2302989"/>
                </a:lnTo>
                <a:lnTo>
                  <a:pt x="1" y="2308069"/>
                </a:lnTo>
                <a:lnTo>
                  <a:pt x="1" y="2308069"/>
                </a:lnTo>
                <a:lnTo>
                  <a:pt x="0" y="2308069"/>
                </a:lnTo>
                <a:lnTo>
                  <a:pt x="0" y="1658291"/>
                </a:lnTo>
                <a:cubicBezTo>
                  <a:pt x="1708280" y="998847"/>
                  <a:pt x="2761239" y="659444"/>
                  <a:pt x="4469519" y="0"/>
                </a:cubicBezTo>
                <a:close/>
              </a:path>
            </a:pathLst>
          </a:custGeom>
          <a:solidFill>
            <a:srgbClr val="1D2D61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638C2893-6A65-43A5-A74A-D018D91D0D3D}"/>
              </a:ext>
            </a:extLst>
          </p:cNvPr>
          <p:cNvSpPr/>
          <p:nvPr/>
        </p:nvSpPr>
        <p:spPr>
          <a:xfrm flipH="1" flipV="1">
            <a:off x="8363204" y="4897120"/>
            <a:ext cx="3831336" cy="1968500"/>
          </a:xfrm>
          <a:custGeom>
            <a:avLst/>
            <a:gdLst>
              <a:gd name="connsiteX0" fmla="*/ 0 w 4807956"/>
              <a:gd name="connsiteY0" fmla="*/ 1874520 h 1874520"/>
              <a:gd name="connsiteX1" fmla="*/ 468630 w 4807956"/>
              <a:gd name="connsiteY1" fmla="*/ 0 h 1874520"/>
              <a:gd name="connsiteX2" fmla="*/ 4339326 w 4807956"/>
              <a:gd name="connsiteY2" fmla="*/ 0 h 1874520"/>
              <a:gd name="connsiteX3" fmla="*/ 4807956 w 4807956"/>
              <a:gd name="connsiteY3" fmla="*/ 1874520 h 1874520"/>
              <a:gd name="connsiteX4" fmla="*/ 0 w 4807956"/>
              <a:gd name="connsiteY4" fmla="*/ 1874520 h 1874520"/>
              <a:gd name="connsiteX0" fmla="*/ 0 w 4807956"/>
              <a:gd name="connsiteY0" fmla="*/ 1889760 h 1889760"/>
              <a:gd name="connsiteX1" fmla="*/ 468630 w 4807956"/>
              <a:gd name="connsiteY1" fmla="*/ 15240 h 1889760"/>
              <a:gd name="connsiteX2" fmla="*/ 2015226 w 4807956"/>
              <a:gd name="connsiteY2" fmla="*/ 0 h 1889760"/>
              <a:gd name="connsiteX3" fmla="*/ 4807956 w 4807956"/>
              <a:gd name="connsiteY3" fmla="*/ 1889760 h 1889760"/>
              <a:gd name="connsiteX4" fmla="*/ 0 w 4807956"/>
              <a:gd name="connsiteY4" fmla="*/ 1889760 h 1889760"/>
              <a:gd name="connsiteX0" fmla="*/ 0 w 4807956"/>
              <a:gd name="connsiteY0" fmla="*/ 1897380 h 1897380"/>
              <a:gd name="connsiteX1" fmla="*/ 468630 w 4807956"/>
              <a:gd name="connsiteY1" fmla="*/ 22860 h 1897380"/>
              <a:gd name="connsiteX2" fmla="*/ 1573266 w 4807956"/>
              <a:gd name="connsiteY2" fmla="*/ 0 h 1897380"/>
              <a:gd name="connsiteX3" fmla="*/ 4807956 w 4807956"/>
              <a:gd name="connsiteY3" fmla="*/ 1897380 h 1897380"/>
              <a:gd name="connsiteX4" fmla="*/ 0 w 4807956"/>
              <a:gd name="connsiteY4" fmla="*/ 1897380 h 1897380"/>
              <a:gd name="connsiteX0" fmla="*/ 0 w 4807956"/>
              <a:gd name="connsiteY0" fmla="*/ 1882140 h 1882140"/>
              <a:gd name="connsiteX1" fmla="*/ 468630 w 4807956"/>
              <a:gd name="connsiteY1" fmla="*/ 7620 h 1882140"/>
              <a:gd name="connsiteX2" fmla="*/ 1405626 w 4807956"/>
              <a:gd name="connsiteY2" fmla="*/ 0 h 1882140"/>
              <a:gd name="connsiteX3" fmla="*/ 4807956 w 4807956"/>
              <a:gd name="connsiteY3" fmla="*/ 1882140 h 1882140"/>
              <a:gd name="connsiteX4" fmla="*/ 0 w 4807956"/>
              <a:gd name="connsiteY4" fmla="*/ 1882140 h 1882140"/>
              <a:gd name="connsiteX0" fmla="*/ 0 w 4807956"/>
              <a:gd name="connsiteY0" fmla="*/ 1882140 h 1882140"/>
              <a:gd name="connsiteX1" fmla="*/ 468630 w 4807956"/>
              <a:gd name="connsiteY1" fmla="*/ 7620 h 1882140"/>
              <a:gd name="connsiteX2" fmla="*/ 1550406 w 4807956"/>
              <a:gd name="connsiteY2" fmla="*/ 0 h 1882140"/>
              <a:gd name="connsiteX3" fmla="*/ 4807956 w 4807956"/>
              <a:gd name="connsiteY3" fmla="*/ 1882140 h 1882140"/>
              <a:gd name="connsiteX4" fmla="*/ 0 w 4807956"/>
              <a:gd name="connsiteY4" fmla="*/ 1882140 h 1882140"/>
              <a:gd name="connsiteX0" fmla="*/ 0 w 4526016"/>
              <a:gd name="connsiteY0" fmla="*/ 1882140 h 1882140"/>
              <a:gd name="connsiteX1" fmla="*/ 468630 w 4526016"/>
              <a:gd name="connsiteY1" fmla="*/ 7620 h 1882140"/>
              <a:gd name="connsiteX2" fmla="*/ 1550406 w 4526016"/>
              <a:gd name="connsiteY2" fmla="*/ 0 h 1882140"/>
              <a:gd name="connsiteX3" fmla="*/ 4526016 w 4526016"/>
              <a:gd name="connsiteY3" fmla="*/ 1013460 h 1882140"/>
              <a:gd name="connsiteX4" fmla="*/ 0 w 4526016"/>
              <a:gd name="connsiteY4" fmla="*/ 1882140 h 1882140"/>
              <a:gd name="connsiteX0" fmla="*/ 300990 w 4057386"/>
              <a:gd name="connsiteY0" fmla="*/ 1981200 h 1981200"/>
              <a:gd name="connsiteX1" fmla="*/ 0 w 4057386"/>
              <a:gd name="connsiteY1" fmla="*/ 7620 h 1981200"/>
              <a:gd name="connsiteX2" fmla="*/ 1081776 w 4057386"/>
              <a:gd name="connsiteY2" fmla="*/ 0 h 1981200"/>
              <a:gd name="connsiteX3" fmla="*/ 4057386 w 4057386"/>
              <a:gd name="connsiteY3" fmla="*/ 1013460 h 1981200"/>
              <a:gd name="connsiteX4" fmla="*/ 300990 w 4057386"/>
              <a:gd name="connsiteY4" fmla="*/ 1981200 h 1981200"/>
              <a:gd name="connsiteX0" fmla="*/ 41910 w 3798306"/>
              <a:gd name="connsiteY0" fmla="*/ 1981200 h 1981200"/>
              <a:gd name="connsiteX1" fmla="*/ 0 w 3798306"/>
              <a:gd name="connsiteY1" fmla="*/ 15240 h 1981200"/>
              <a:gd name="connsiteX2" fmla="*/ 822696 w 3798306"/>
              <a:gd name="connsiteY2" fmla="*/ 0 h 1981200"/>
              <a:gd name="connsiteX3" fmla="*/ 3798306 w 3798306"/>
              <a:gd name="connsiteY3" fmla="*/ 1013460 h 1981200"/>
              <a:gd name="connsiteX4" fmla="*/ 41910 w 3798306"/>
              <a:gd name="connsiteY4" fmla="*/ 1981200 h 1981200"/>
              <a:gd name="connsiteX0" fmla="*/ 26670 w 3783066"/>
              <a:gd name="connsiteY0" fmla="*/ 1981200 h 1981200"/>
              <a:gd name="connsiteX1" fmla="*/ 0 w 3783066"/>
              <a:gd name="connsiteY1" fmla="*/ 15240 h 1981200"/>
              <a:gd name="connsiteX2" fmla="*/ 807456 w 3783066"/>
              <a:gd name="connsiteY2" fmla="*/ 0 h 1981200"/>
              <a:gd name="connsiteX3" fmla="*/ 3783066 w 3783066"/>
              <a:gd name="connsiteY3" fmla="*/ 1013460 h 1981200"/>
              <a:gd name="connsiteX4" fmla="*/ 26670 w 3783066"/>
              <a:gd name="connsiteY4" fmla="*/ 1981200 h 1981200"/>
              <a:gd name="connsiteX0" fmla="*/ 0 w 3756396"/>
              <a:gd name="connsiteY0" fmla="*/ 1981200 h 1981200"/>
              <a:gd name="connsiteX1" fmla="*/ 87630 w 3756396"/>
              <a:gd name="connsiteY1" fmla="*/ 22860 h 1981200"/>
              <a:gd name="connsiteX2" fmla="*/ 780786 w 3756396"/>
              <a:gd name="connsiteY2" fmla="*/ 0 h 1981200"/>
              <a:gd name="connsiteX3" fmla="*/ 3756396 w 3756396"/>
              <a:gd name="connsiteY3" fmla="*/ 1013460 h 1981200"/>
              <a:gd name="connsiteX4" fmla="*/ 0 w 3756396"/>
              <a:gd name="connsiteY4" fmla="*/ 1981200 h 1981200"/>
              <a:gd name="connsiteX0" fmla="*/ 11430 w 3767826"/>
              <a:gd name="connsiteY0" fmla="*/ 1981200 h 1981200"/>
              <a:gd name="connsiteX1" fmla="*/ 0 w 3767826"/>
              <a:gd name="connsiteY1" fmla="*/ 15240 h 1981200"/>
              <a:gd name="connsiteX2" fmla="*/ 792216 w 3767826"/>
              <a:gd name="connsiteY2" fmla="*/ 0 h 1981200"/>
              <a:gd name="connsiteX3" fmla="*/ 3767826 w 3767826"/>
              <a:gd name="connsiteY3" fmla="*/ 1013460 h 1981200"/>
              <a:gd name="connsiteX4" fmla="*/ 11430 w 3767826"/>
              <a:gd name="connsiteY4" fmla="*/ 1981200 h 1981200"/>
              <a:gd name="connsiteX0" fmla="*/ 11430 w 3804402"/>
              <a:gd name="connsiteY0" fmla="*/ 1981200 h 1981200"/>
              <a:gd name="connsiteX1" fmla="*/ 0 w 3804402"/>
              <a:gd name="connsiteY1" fmla="*/ 15240 h 1981200"/>
              <a:gd name="connsiteX2" fmla="*/ 792216 w 3804402"/>
              <a:gd name="connsiteY2" fmla="*/ 0 h 1981200"/>
              <a:gd name="connsiteX3" fmla="*/ 3804402 w 3804402"/>
              <a:gd name="connsiteY3" fmla="*/ 1013460 h 1981200"/>
              <a:gd name="connsiteX4" fmla="*/ 11430 w 3804402"/>
              <a:gd name="connsiteY4" fmla="*/ 1981200 h 1981200"/>
              <a:gd name="connsiteX0" fmla="*/ 11430 w 3824722"/>
              <a:gd name="connsiteY0" fmla="*/ 1981200 h 1981200"/>
              <a:gd name="connsiteX1" fmla="*/ 0 w 3824722"/>
              <a:gd name="connsiteY1" fmla="*/ 15240 h 1981200"/>
              <a:gd name="connsiteX2" fmla="*/ 792216 w 3824722"/>
              <a:gd name="connsiteY2" fmla="*/ 0 h 1981200"/>
              <a:gd name="connsiteX3" fmla="*/ 3824722 w 3824722"/>
              <a:gd name="connsiteY3" fmla="*/ 1013460 h 1981200"/>
              <a:gd name="connsiteX4" fmla="*/ 11430 w 3824722"/>
              <a:gd name="connsiteY4" fmla="*/ 1981200 h 1981200"/>
              <a:gd name="connsiteX0" fmla="*/ 45719 w 3824722"/>
              <a:gd name="connsiteY0" fmla="*/ 1958340 h 1958340"/>
              <a:gd name="connsiteX1" fmla="*/ 0 w 3824722"/>
              <a:gd name="connsiteY1" fmla="*/ 15240 h 1958340"/>
              <a:gd name="connsiteX2" fmla="*/ 792216 w 3824722"/>
              <a:gd name="connsiteY2" fmla="*/ 0 h 1958340"/>
              <a:gd name="connsiteX3" fmla="*/ 3824722 w 3824722"/>
              <a:gd name="connsiteY3" fmla="*/ 1013460 h 1958340"/>
              <a:gd name="connsiteX4" fmla="*/ 45719 w 3824722"/>
              <a:gd name="connsiteY4" fmla="*/ 1958340 h 1958340"/>
              <a:gd name="connsiteX0" fmla="*/ 0 w 3910076"/>
              <a:gd name="connsiteY0" fmla="*/ 1960880 h 1960880"/>
              <a:gd name="connsiteX1" fmla="*/ 85354 w 3910076"/>
              <a:gd name="connsiteY1" fmla="*/ 15240 h 1960880"/>
              <a:gd name="connsiteX2" fmla="*/ 877570 w 3910076"/>
              <a:gd name="connsiteY2" fmla="*/ 0 h 1960880"/>
              <a:gd name="connsiteX3" fmla="*/ 3910076 w 3910076"/>
              <a:gd name="connsiteY3" fmla="*/ 1013460 h 1960880"/>
              <a:gd name="connsiteX4" fmla="*/ 0 w 3910076"/>
              <a:gd name="connsiteY4" fmla="*/ 1960880 h 1960880"/>
              <a:gd name="connsiteX0" fmla="*/ 0 w 3831336"/>
              <a:gd name="connsiteY0" fmla="*/ 1968500 h 1968500"/>
              <a:gd name="connsiteX1" fmla="*/ 6614 w 3831336"/>
              <a:gd name="connsiteY1" fmla="*/ 15240 h 1968500"/>
              <a:gd name="connsiteX2" fmla="*/ 798830 w 3831336"/>
              <a:gd name="connsiteY2" fmla="*/ 0 h 1968500"/>
              <a:gd name="connsiteX3" fmla="*/ 3831336 w 3831336"/>
              <a:gd name="connsiteY3" fmla="*/ 1013460 h 1968500"/>
              <a:gd name="connsiteX4" fmla="*/ 0 w 3831336"/>
              <a:gd name="connsiteY4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1336" h="1968500">
                <a:moveTo>
                  <a:pt x="0" y="1968500"/>
                </a:moveTo>
                <a:cubicBezTo>
                  <a:pt x="2205" y="1317413"/>
                  <a:pt x="4409" y="666327"/>
                  <a:pt x="6614" y="15240"/>
                </a:cubicBezTo>
                <a:lnTo>
                  <a:pt x="798830" y="0"/>
                </a:lnTo>
                <a:lnTo>
                  <a:pt x="3831336" y="1013460"/>
                </a:lnTo>
                <a:lnTo>
                  <a:pt x="0" y="1968500"/>
                </a:lnTo>
                <a:close/>
              </a:path>
            </a:pathLst>
          </a:custGeom>
          <a:solidFill>
            <a:srgbClr val="1D2D61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4C395D-962A-4A96-B454-B9DD324EB93D}"/>
              </a:ext>
            </a:extLst>
          </p:cNvPr>
          <p:cNvSpPr/>
          <p:nvPr/>
        </p:nvSpPr>
        <p:spPr>
          <a:xfrm rot="5400000">
            <a:off x="5898886" y="1051102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DBE98A-82B8-4484-94DA-ED93EC085846}"/>
              </a:ext>
            </a:extLst>
          </p:cNvPr>
          <p:cNvSpPr/>
          <p:nvPr/>
        </p:nvSpPr>
        <p:spPr>
          <a:xfrm>
            <a:off x="-9728" y="4378528"/>
            <a:ext cx="464820" cy="2489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65DA22-E765-4E41-A2BB-5F218ADEA0C2}"/>
              </a:ext>
            </a:extLst>
          </p:cNvPr>
          <p:cNvSpPr/>
          <p:nvPr/>
        </p:nvSpPr>
        <p:spPr>
          <a:xfrm>
            <a:off x="11729720" y="4034790"/>
            <a:ext cx="464820" cy="283799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7202338-8245-42FC-9CCD-8EFBAB4C4A98}"/>
              </a:ext>
            </a:extLst>
          </p:cNvPr>
          <p:cNvSpPr/>
          <p:nvPr/>
        </p:nvSpPr>
        <p:spPr>
          <a:xfrm>
            <a:off x="0" y="4249447"/>
            <a:ext cx="464820" cy="129082"/>
          </a:xfrm>
          <a:custGeom>
            <a:avLst/>
            <a:gdLst>
              <a:gd name="connsiteX0" fmla="*/ 0 w 464820"/>
              <a:gd name="connsiteY0" fmla="*/ 0 h 142417"/>
              <a:gd name="connsiteX1" fmla="*/ 464820 w 464820"/>
              <a:gd name="connsiteY1" fmla="*/ 0 h 142417"/>
              <a:gd name="connsiteX2" fmla="*/ 464820 w 464820"/>
              <a:gd name="connsiteY2" fmla="*/ 142417 h 142417"/>
              <a:gd name="connsiteX3" fmla="*/ 0 w 464820"/>
              <a:gd name="connsiteY3" fmla="*/ 142417 h 142417"/>
              <a:gd name="connsiteX4" fmla="*/ 0 w 464820"/>
              <a:gd name="connsiteY4" fmla="*/ 0 h 142417"/>
              <a:gd name="connsiteX0" fmla="*/ 3810 w 464820"/>
              <a:gd name="connsiteY0" fmla="*/ 129540 h 142417"/>
              <a:gd name="connsiteX1" fmla="*/ 464820 w 464820"/>
              <a:gd name="connsiteY1" fmla="*/ 0 h 142417"/>
              <a:gd name="connsiteX2" fmla="*/ 464820 w 464820"/>
              <a:gd name="connsiteY2" fmla="*/ 142417 h 142417"/>
              <a:gd name="connsiteX3" fmla="*/ 0 w 464820"/>
              <a:gd name="connsiteY3" fmla="*/ 142417 h 142417"/>
              <a:gd name="connsiteX4" fmla="*/ 3810 w 464820"/>
              <a:gd name="connsiteY4" fmla="*/ 129540 h 142417"/>
              <a:gd name="connsiteX0" fmla="*/ 3810 w 468630"/>
              <a:gd name="connsiteY0" fmla="*/ 116205 h 129082"/>
              <a:gd name="connsiteX1" fmla="*/ 468630 w 468630"/>
              <a:gd name="connsiteY1" fmla="*/ 0 h 129082"/>
              <a:gd name="connsiteX2" fmla="*/ 464820 w 468630"/>
              <a:gd name="connsiteY2" fmla="*/ 129082 h 129082"/>
              <a:gd name="connsiteX3" fmla="*/ 0 w 468630"/>
              <a:gd name="connsiteY3" fmla="*/ 129082 h 129082"/>
              <a:gd name="connsiteX4" fmla="*/ 3810 w 468630"/>
              <a:gd name="connsiteY4" fmla="*/ 116205 h 129082"/>
              <a:gd name="connsiteX0" fmla="*/ 3810 w 464820"/>
              <a:gd name="connsiteY0" fmla="*/ 116205 h 129082"/>
              <a:gd name="connsiteX1" fmla="*/ 464820 w 464820"/>
              <a:gd name="connsiteY1" fmla="*/ 0 h 129082"/>
              <a:gd name="connsiteX2" fmla="*/ 464820 w 464820"/>
              <a:gd name="connsiteY2" fmla="*/ 129082 h 129082"/>
              <a:gd name="connsiteX3" fmla="*/ 0 w 464820"/>
              <a:gd name="connsiteY3" fmla="*/ 129082 h 129082"/>
              <a:gd name="connsiteX4" fmla="*/ 3810 w 464820"/>
              <a:gd name="connsiteY4" fmla="*/ 116205 h 12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9082">
                <a:moveTo>
                  <a:pt x="3810" y="116205"/>
                </a:moveTo>
                <a:lnTo>
                  <a:pt x="464820" y="0"/>
                </a:lnTo>
                <a:lnTo>
                  <a:pt x="464820" y="129082"/>
                </a:lnTo>
                <a:lnTo>
                  <a:pt x="0" y="129082"/>
                </a:lnTo>
                <a:lnTo>
                  <a:pt x="3810" y="11620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6C2D6AB2-2874-4AFE-9D1A-0449BE9CB903}"/>
              </a:ext>
            </a:extLst>
          </p:cNvPr>
          <p:cNvSpPr/>
          <p:nvPr/>
        </p:nvSpPr>
        <p:spPr>
          <a:xfrm flipH="1">
            <a:off x="11721465" y="3782517"/>
            <a:ext cx="476885" cy="252273"/>
          </a:xfrm>
          <a:custGeom>
            <a:avLst/>
            <a:gdLst>
              <a:gd name="connsiteX0" fmla="*/ 0 w 530225"/>
              <a:gd name="connsiteY0" fmla="*/ 320853 h 320853"/>
              <a:gd name="connsiteX1" fmla="*/ 0 w 530225"/>
              <a:gd name="connsiteY1" fmla="*/ 0 h 320853"/>
              <a:gd name="connsiteX2" fmla="*/ 530225 w 530225"/>
              <a:gd name="connsiteY2" fmla="*/ 320853 h 320853"/>
              <a:gd name="connsiteX3" fmla="*/ 0 w 530225"/>
              <a:gd name="connsiteY3" fmla="*/ 320853 h 320853"/>
              <a:gd name="connsiteX0" fmla="*/ 0 w 471170"/>
              <a:gd name="connsiteY0" fmla="*/ 320853 h 324663"/>
              <a:gd name="connsiteX1" fmla="*/ 0 w 471170"/>
              <a:gd name="connsiteY1" fmla="*/ 0 h 324663"/>
              <a:gd name="connsiteX2" fmla="*/ 471170 w 471170"/>
              <a:gd name="connsiteY2" fmla="*/ 324663 h 324663"/>
              <a:gd name="connsiteX3" fmla="*/ 0 w 471170"/>
              <a:gd name="connsiteY3" fmla="*/ 320853 h 324663"/>
              <a:gd name="connsiteX0" fmla="*/ 5715 w 476885"/>
              <a:gd name="connsiteY0" fmla="*/ 261798 h 265608"/>
              <a:gd name="connsiteX1" fmla="*/ 0 w 476885"/>
              <a:gd name="connsiteY1" fmla="*/ 0 h 265608"/>
              <a:gd name="connsiteX2" fmla="*/ 476885 w 476885"/>
              <a:gd name="connsiteY2" fmla="*/ 265608 h 265608"/>
              <a:gd name="connsiteX3" fmla="*/ 5715 w 476885"/>
              <a:gd name="connsiteY3" fmla="*/ 261798 h 265608"/>
              <a:gd name="connsiteX0" fmla="*/ 5715 w 486410"/>
              <a:gd name="connsiteY0" fmla="*/ 261798 h 263703"/>
              <a:gd name="connsiteX1" fmla="*/ 0 w 486410"/>
              <a:gd name="connsiteY1" fmla="*/ 0 h 263703"/>
              <a:gd name="connsiteX2" fmla="*/ 486410 w 486410"/>
              <a:gd name="connsiteY2" fmla="*/ 263703 h 263703"/>
              <a:gd name="connsiteX3" fmla="*/ 5715 w 486410"/>
              <a:gd name="connsiteY3" fmla="*/ 261798 h 263703"/>
              <a:gd name="connsiteX0" fmla="*/ 0 w 480695"/>
              <a:gd name="connsiteY0" fmla="*/ 261798 h 263703"/>
              <a:gd name="connsiteX1" fmla="*/ 0 w 480695"/>
              <a:gd name="connsiteY1" fmla="*/ 0 h 263703"/>
              <a:gd name="connsiteX2" fmla="*/ 480695 w 480695"/>
              <a:gd name="connsiteY2" fmla="*/ 263703 h 263703"/>
              <a:gd name="connsiteX3" fmla="*/ 0 w 480695"/>
              <a:gd name="connsiteY3" fmla="*/ 261798 h 263703"/>
              <a:gd name="connsiteX0" fmla="*/ 0 w 480695"/>
              <a:gd name="connsiteY0" fmla="*/ 252273 h 254178"/>
              <a:gd name="connsiteX1" fmla="*/ 0 w 480695"/>
              <a:gd name="connsiteY1" fmla="*/ 0 h 254178"/>
              <a:gd name="connsiteX2" fmla="*/ 480695 w 480695"/>
              <a:gd name="connsiteY2" fmla="*/ 254178 h 254178"/>
              <a:gd name="connsiteX3" fmla="*/ 0 w 480695"/>
              <a:gd name="connsiteY3" fmla="*/ 252273 h 254178"/>
              <a:gd name="connsiteX0" fmla="*/ 0 w 480695"/>
              <a:gd name="connsiteY0" fmla="*/ 269418 h 271323"/>
              <a:gd name="connsiteX1" fmla="*/ 1905 w 480695"/>
              <a:gd name="connsiteY1" fmla="*/ 0 h 271323"/>
              <a:gd name="connsiteX2" fmla="*/ 480695 w 480695"/>
              <a:gd name="connsiteY2" fmla="*/ 271323 h 271323"/>
              <a:gd name="connsiteX3" fmla="*/ 0 w 480695"/>
              <a:gd name="connsiteY3" fmla="*/ 269418 h 271323"/>
              <a:gd name="connsiteX0" fmla="*/ 3810 w 484505"/>
              <a:gd name="connsiteY0" fmla="*/ 250368 h 252273"/>
              <a:gd name="connsiteX1" fmla="*/ 0 w 484505"/>
              <a:gd name="connsiteY1" fmla="*/ 0 h 252273"/>
              <a:gd name="connsiteX2" fmla="*/ 484505 w 484505"/>
              <a:gd name="connsiteY2" fmla="*/ 252273 h 252273"/>
              <a:gd name="connsiteX3" fmla="*/ 3810 w 484505"/>
              <a:gd name="connsiteY3" fmla="*/ 250368 h 252273"/>
              <a:gd name="connsiteX0" fmla="*/ 3810 w 476885"/>
              <a:gd name="connsiteY0" fmla="*/ 250368 h 252273"/>
              <a:gd name="connsiteX1" fmla="*/ 0 w 476885"/>
              <a:gd name="connsiteY1" fmla="*/ 0 h 252273"/>
              <a:gd name="connsiteX2" fmla="*/ 476885 w 476885"/>
              <a:gd name="connsiteY2" fmla="*/ 252273 h 252273"/>
              <a:gd name="connsiteX3" fmla="*/ 3810 w 476885"/>
              <a:gd name="connsiteY3" fmla="*/ 250368 h 25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885" h="252273">
                <a:moveTo>
                  <a:pt x="3810" y="250368"/>
                </a:moveTo>
                <a:lnTo>
                  <a:pt x="0" y="0"/>
                </a:lnTo>
                <a:lnTo>
                  <a:pt x="476885" y="252273"/>
                </a:lnTo>
                <a:lnTo>
                  <a:pt x="3810" y="250368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01FD0-C0AD-4E9F-9B8B-B02BEDDF8C7D}"/>
              </a:ext>
            </a:extLst>
          </p:cNvPr>
          <p:cNvSpPr txBox="1"/>
          <p:nvPr/>
        </p:nvSpPr>
        <p:spPr>
          <a:xfrm>
            <a:off x="4082089" y="658152"/>
            <a:ext cx="4014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46DA7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Emperor Penguin</a:t>
            </a:r>
            <a:endParaRPr lang="ko-KR" altLang="en-US" sz="4000" dirty="0">
              <a:solidFill>
                <a:srgbClr val="046DA7"/>
              </a:solidFill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964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수행 조직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1.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324542" y="184739"/>
              <a:ext cx="1265080" cy="180743"/>
              <a:chOff x="10352250" y="271844"/>
              <a:chExt cx="1148473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8E8D3DB9-F849-4E4F-833B-EE16CE68639E}"/>
                  </a:ext>
                </a:extLst>
              </p:cNvPr>
              <p:cNvSpPr/>
              <p:nvPr/>
            </p:nvSpPr>
            <p:spPr>
              <a:xfrm>
                <a:off x="10352250" y="271844"/>
                <a:ext cx="236540" cy="13410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Ⅰ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095522" y="392753"/>
              <a:ext cx="15431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프로젝트 개요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Emperor Penguin </a:t>
            </a:r>
            <a:r>
              <a:rPr kumimoji="1" lang="ko-KR" altLang="en-US" sz="1050" b="1" dirty="0" err="1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캡스톤</a:t>
            </a:r>
            <a:r>
              <a:rPr kumimoji="1" lang="ko-KR" altLang="en-US" sz="1050" b="1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프로젝트 팀원 소개 및 역할 분담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0DE0CF-F168-C055-420A-03908EF40C47}"/>
              </a:ext>
            </a:extLst>
          </p:cNvPr>
          <p:cNvGrpSpPr/>
          <p:nvPr/>
        </p:nvGrpSpPr>
        <p:grpSpPr>
          <a:xfrm>
            <a:off x="5354365" y="1498013"/>
            <a:ext cx="1403948" cy="1806245"/>
            <a:chOff x="5396819" y="1553637"/>
            <a:chExt cx="1403948" cy="1806245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AED8F6AC-1838-7348-A352-B5D2AD26F7A0}"/>
                </a:ext>
              </a:extLst>
            </p:cNvPr>
            <p:cNvSpPr/>
            <p:nvPr/>
          </p:nvSpPr>
          <p:spPr>
            <a:xfrm>
              <a:off x="5482747" y="2746686"/>
              <a:ext cx="1226987" cy="2826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박종환</a:t>
              </a:r>
            </a:p>
          </p:txBody>
        </p:sp>
        <p:sp>
          <p:nvSpPr>
            <p:cNvPr id="117" name="Object 6">
              <a:extLst>
                <a:ext uri="{FF2B5EF4-FFF2-40B4-BE49-F238E27FC236}">
                  <a16:creationId xmlns:a16="http://schemas.microsoft.com/office/drawing/2014/main" id="{DC30DD64-9201-2145-AFD4-48E40A264908}"/>
                </a:ext>
              </a:extLst>
            </p:cNvPr>
            <p:cNvSpPr txBox="1"/>
            <p:nvPr/>
          </p:nvSpPr>
          <p:spPr>
            <a:xfrm>
              <a:off x="5396819" y="3130716"/>
              <a:ext cx="1403948" cy="22916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담당 교수님</a:t>
              </a:r>
              <a:endParaRPr lang="en-US" sz="1100" dirty="0">
                <a:latin typeface="AppleSDGothicNeoB00" panose="02000503000000000000" pitchFamily="2" charset="-128"/>
                <a:ea typeface="AppleSDGothicNeoB00" panose="02000503000000000000" pitchFamily="2" charset="-128"/>
                <a:cs typeface="KoPubWorld돋움체 Medium" panose="00000600000000000000" pitchFamily="2" charset="-127"/>
              </a:endParaRPr>
            </a:p>
          </p:txBody>
        </p:sp>
        <p:pic>
          <p:nvPicPr>
            <p:cNvPr id="4098" name="Picture 2" descr="박종환">
              <a:extLst>
                <a:ext uri="{FF2B5EF4-FFF2-40B4-BE49-F238E27FC236}">
                  <a16:creationId xmlns:a16="http://schemas.microsoft.com/office/drawing/2014/main" id="{0B9B46E4-272A-A68D-9766-A0D48D6761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444" l="10000" r="90000">
                          <a14:foregroundMark x1="31333" y1="73111" x2="33000" y2="89333"/>
                          <a14:foregroundMark x1="38667" y1="68222" x2="38333" y2="80667"/>
                          <a14:foregroundMark x1="30667" y1="66889" x2="48333" y2="94444"/>
                          <a14:foregroundMark x1="48333" y1="94444" x2="58667" y2="9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1" r="17728" b="35307"/>
            <a:stretch/>
          </p:blipFill>
          <p:spPr bwMode="auto">
            <a:xfrm>
              <a:off x="5574662" y="1553637"/>
              <a:ext cx="1042676" cy="1188000"/>
            </a:xfrm>
            <a:prstGeom prst="ellipse">
              <a:avLst/>
            </a:prstGeom>
            <a:solidFill>
              <a:srgbClr val="FFFFFF"/>
            </a:solidFill>
            <a:ln w="19050" cap="rnd">
              <a:solidFill>
                <a:srgbClr val="7030A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A7032E-58C0-814E-FD74-6A143AFEF44E}"/>
              </a:ext>
            </a:extLst>
          </p:cNvPr>
          <p:cNvGrpSpPr/>
          <p:nvPr/>
        </p:nvGrpSpPr>
        <p:grpSpPr>
          <a:xfrm>
            <a:off x="982064" y="3837275"/>
            <a:ext cx="1675982" cy="2060080"/>
            <a:chOff x="1180752" y="3888439"/>
            <a:chExt cx="1675982" cy="2060080"/>
          </a:xfrm>
        </p:grpSpPr>
        <p:sp>
          <p:nvSpPr>
            <p:cNvPr id="175" name="모서리가 둥근 직사각형 174">
              <a:extLst>
                <a:ext uri="{FF2B5EF4-FFF2-40B4-BE49-F238E27FC236}">
                  <a16:creationId xmlns:a16="http://schemas.microsoft.com/office/drawing/2014/main" id="{1A617403-1747-C041-BDD1-638DC0DF7D88}"/>
                </a:ext>
              </a:extLst>
            </p:cNvPr>
            <p:cNvSpPr/>
            <p:nvPr/>
          </p:nvSpPr>
          <p:spPr>
            <a:xfrm>
              <a:off x="1269233" y="5081961"/>
              <a:ext cx="1226986" cy="2826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정경재</a:t>
              </a:r>
            </a:p>
          </p:txBody>
        </p:sp>
        <p:sp>
          <p:nvSpPr>
            <p:cNvPr id="176" name="Object 6">
              <a:extLst>
                <a:ext uri="{FF2B5EF4-FFF2-40B4-BE49-F238E27FC236}">
                  <a16:creationId xmlns:a16="http://schemas.microsoft.com/office/drawing/2014/main" id="{D2C81F7D-4C91-244B-A918-343DB79178A0}"/>
                </a:ext>
              </a:extLst>
            </p:cNvPr>
            <p:cNvSpPr txBox="1"/>
            <p:nvPr/>
          </p:nvSpPr>
          <p:spPr>
            <a:xfrm>
              <a:off x="1180752" y="5474729"/>
              <a:ext cx="1403948" cy="22916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P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roject </a:t>
              </a:r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M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anager</a:t>
              </a:r>
              <a:endParaRPr lang="en-US" sz="1100" dirty="0">
                <a:latin typeface="AppleSDGothicNeoB00" panose="02000503000000000000" pitchFamily="2" charset="-128"/>
                <a:ea typeface="AppleSDGothicNeoB00" panose="02000503000000000000" pitchFamily="2" charset="-128"/>
                <a:cs typeface="KoPubWorld돋움체 Medium" panose="00000600000000000000" pitchFamily="2" charset="-127"/>
              </a:endParaRPr>
            </a:p>
          </p:txBody>
        </p:sp>
        <p:sp>
          <p:nvSpPr>
            <p:cNvPr id="113" name="Object 6">
              <a:extLst>
                <a:ext uri="{FF2B5EF4-FFF2-40B4-BE49-F238E27FC236}">
                  <a16:creationId xmlns:a16="http://schemas.microsoft.com/office/drawing/2014/main" id="{D1B53D9B-F7FC-064E-BFEE-325388FE36E6}"/>
                </a:ext>
              </a:extLst>
            </p:cNvPr>
            <p:cNvSpPr txBox="1"/>
            <p:nvPr/>
          </p:nvSpPr>
          <p:spPr>
            <a:xfrm>
              <a:off x="1306212" y="5707865"/>
              <a:ext cx="1550522" cy="240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프로젝트 총괄</a:t>
              </a:r>
              <a:endParaRPr lang="en-US" altLang="ko-KR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TLS </a:t>
              </a: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및 보안 로그인 개발</a:t>
              </a:r>
              <a:endParaRPr lang="en-US" altLang="ko-KR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백엔드</a:t>
              </a: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 개발</a:t>
              </a:r>
              <a:endParaRPr lang="en-US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</p:txBody>
        </p:sp>
        <p:pic>
          <p:nvPicPr>
            <p:cNvPr id="2" name="그림 43" descr="실내, 벽, 사람이(가) 표시된 사진&#10;&#10;자동 생성된 설명">
              <a:extLst>
                <a:ext uri="{FF2B5EF4-FFF2-40B4-BE49-F238E27FC236}">
                  <a16:creationId xmlns:a16="http://schemas.microsoft.com/office/drawing/2014/main" id="{664451C0-E59A-8280-91FE-8EBE84D19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153" b="80529" l="31087" r="96739">
                          <a14:foregroundMark x1="57813" y1="69961" x2="34245" y2="77886"/>
                          <a14:foregroundMark x1="34245" y1="77886" x2="91146" y2="78767"/>
                          <a14:foregroundMark x1="91146" y1="78767" x2="78516" y2="58415"/>
                          <a14:foregroundMark x1="78516" y1="58415" x2="52865" y2="67808"/>
                          <a14:foregroundMark x1="52865" y1="67808" x2="86068" y2="76517"/>
                          <a14:foregroundMark x1="86068" y1="76517" x2="68359" y2="74462"/>
                          <a14:foregroundMark x1="92708" y1="63796" x2="72656" y2="79452"/>
                          <a14:foregroundMark x1="72656" y1="79452" x2="34245" y2="78767"/>
                          <a14:foregroundMark x1="60807" y1="74168" x2="92708" y2="77495"/>
                          <a14:foregroundMark x1="92708" y1="77495" x2="41406" y2="77886"/>
                          <a14:foregroundMark x1="41406" y1="77886" x2="43750" y2="58806"/>
                          <a14:foregroundMark x1="43099" y1="57926" x2="37240" y2="64579"/>
                          <a14:foregroundMark x1="95435" y1="65784" x2="96739" y2="80529"/>
                          <a14:foregroundMark x1="78793" y1="18213" x2="81957" y2="23629"/>
                          <a14:foregroundMark x1="53124" y1="16328" x2="48478" y2="18715"/>
                          <a14:foregroundMark x1="60028" y1="14029" x2="65435" y2="13611"/>
                          <a14:foregroundMark x1="59067" y1="12854" x2="67262" y2="12854"/>
                          <a14:backgroundMark x1="55217" y1="12287" x2="55217" y2="12287"/>
                          <a14:backgroundMark x1="56739" y1="12854" x2="56739" y2="12854"/>
                          <a14:backgroundMark x1="56087" y1="12665" x2="56087" y2="12665"/>
                          <a14:backgroundMark x1="55000" y1="12287" x2="55000" y2="12287"/>
                          <a14:backgroundMark x1="56739" y1="12854" x2="56739" y2="12854"/>
                          <a14:backgroundMark x1="56304" y1="12854" x2="56304" y2="12854"/>
                          <a14:backgroundMark x1="55870" y1="12854" x2="55870" y2="12854"/>
                          <a14:backgroundMark x1="55870" y1="13043" x2="55870" y2="13043"/>
                          <a14:backgroundMark x1="56957" y1="12665" x2="56957" y2="12665"/>
                          <a14:backgroundMark x1="58043" y1="12665" x2="58043" y2="12665"/>
                          <a14:backgroundMark x1="57826" y1="12476" x2="57826" y2="12476"/>
                          <a14:backgroundMark x1="56739" y1="12476" x2="56739" y2="12476"/>
                          <a14:backgroundMark x1="57609" y1="12287" x2="57609" y2="12287"/>
                          <a14:backgroundMark x1="58043" y1="12476" x2="58043" y2="12476"/>
                          <a14:backgroundMark x1="58043" y1="12476" x2="58043" y2="12476"/>
                          <a14:backgroundMark x1="59348" y1="12665" x2="59348" y2="12665"/>
                          <a14:backgroundMark x1="58261" y1="12665" x2="58261" y2="12665"/>
                          <a14:backgroundMark x1="58478" y1="12665" x2="58478" y2="12665"/>
                          <a14:backgroundMark x1="58696" y1="12665" x2="58696" y2="12665"/>
                          <a14:backgroundMark x1="58913" y1="12665" x2="58913" y2="12665"/>
                          <a14:backgroundMark x1="58913" y1="12665" x2="53696" y2="13422"/>
                          <a14:backgroundMark x1="53696" y1="13233" x2="51087" y2="14367"/>
                          <a14:backgroundMark x1="75652" y1="13043" x2="75652" y2="13043"/>
                          <a14:backgroundMark x1="75652" y1="13800" x2="75652" y2="13800"/>
                          <a14:backgroundMark x1="77391" y1="15501" x2="76522" y2="15501"/>
                          <a14:backgroundMark x1="74565" y1="14556" x2="74565" y2="14556"/>
                          <a14:backgroundMark x1="76087" y1="14934" x2="71522" y2="12854"/>
                          <a14:backgroundMark x1="75870" y1="13989" x2="73261" y2="13043"/>
                          <a14:backgroundMark x1="71087" y1="12098" x2="68913" y2="11342"/>
                          <a14:backgroundMark x1="68696" y1="11342" x2="68696" y2="11342"/>
                          <a14:backgroundMark x1="72174" y1="12665" x2="72174" y2="12665"/>
                          <a14:backgroundMark x1="70435" y1="11909" x2="70435" y2="11909"/>
                          <a14:backgroundMark x1="70217" y1="11720" x2="70217" y2="11720"/>
                          <a14:backgroundMark x1="71522" y1="12476" x2="66739" y2="12098"/>
                          <a14:backgroundMark x1="74783" y1="13233" x2="69565" y2="11531"/>
                          <a14:backgroundMark x1="78043" y1="14367" x2="71739" y2="11342"/>
                          <a14:backgroundMark x1="77391" y1="13800" x2="73478" y2="11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82" t="3549" r="2939" b="19785"/>
            <a:stretch/>
          </p:blipFill>
          <p:spPr>
            <a:xfrm>
              <a:off x="1397786" y="3888439"/>
              <a:ext cx="969880" cy="1188000"/>
            </a:xfrm>
            <a:prstGeom prst="ellipse">
              <a:avLst/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656F77-3D95-4735-0EC5-3E84DA16AEF0}"/>
              </a:ext>
            </a:extLst>
          </p:cNvPr>
          <p:cNvGrpSpPr/>
          <p:nvPr/>
        </p:nvGrpSpPr>
        <p:grpSpPr>
          <a:xfrm>
            <a:off x="5324889" y="3832987"/>
            <a:ext cx="1675983" cy="2068656"/>
            <a:chOff x="5427978" y="3879864"/>
            <a:chExt cx="1675983" cy="2068656"/>
          </a:xfrm>
        </p:grpSpPr>
        <p:sp>
          <p:nvSpPr>
            <p:cNvPr id="162" name="모서리가 둥근 직사각형 161">
              <a:extLst>
                <a:ext uri="{FF2B5EF4-FFF2-40B4-BE49-F238E27FC236}">
                  <a16:creationId xmlns:a16="http://schemas.microsoft.com/office/drawing/2014/main" id="{5A309C19-0BBA-014F-89BF-8B5737A59876}"/>
                </a:ext>
              </a:extLst>
            </p:cNvPr>
            <p:cNvSpPr/>
            <p:nvPr/>
          </p:nvSpPr>
          <p:spPr>
            <a:xfrm>
              <a:off x="5516459" y="5081961"/>
              <a:ext cx="1226987" cy="2826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오원식</a:t>
              </a:r>
            </a:p>
          </p:txBody>
        </p:sp>
        <p:sp>
          <p:nvSpPr>
            <p:cNvPr id="163" name="Object 6">
              <a:extLst>
                <a:ext uri="{FF2B5EF4-FFF2-40B4-BE49-F238E27FC236}">
                  <a16:creationId xmlns:a16="http://schemas.microsoft.com/office/drawing/2014/main" id="{B67E18A8-1F1A-E241-8046-7313E800C624}"/>
                </a:ext>
              </a:extLst>
            </p:cNvPr>
            <p:cNvSpPr txBox="1"/>
            <p:nvPr/>
          </p:nvSpPr>
          <p:spPr>
            <a:xfrm>
              <a:off x="5427978" y="5474729"/>
              <a:ext cx="1403948" cy="22916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P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roject </a:t>
              </a:r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m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ember</a:t>
              </a:r>
            </a:p>
          </p:txBody>
        </p:sp>
        <p:sp>
          <p:nvSpPr>
            <p:cNvPr id="164" name="Object 6">
              <a:extLst>
                <a:ext uri="{FF2B5EF4-FFF2-40B4-BE49-F238E27FC236}">
                  <a16:creationId xmlns:a16="http://schemas.microsoft.com/office/drawing/2014/main" id="{D585A6B2-6977-BE4B-A97E-CE5EF5A9E076}"/>
                </a:ext>
              </a:extLst>
            </p:cNvPr>
            <p:cNvSpPr txBox="1"/>
            <p:nvPr/>
          </p:nvSpPr>
          <p:spPr>
            <a:xfrm>
              <a:off x="5553438" y="5707866"/>
              <a:ext cx="1550523" cy="240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프론트앤드</a:t>
              </a: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 개발</a:t>
              </a:r>
              <a:endParaRPr lang="en-US" altLang="ko-KR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E12BEF-7EAC-30B0-5AE5-5F01CAB0AD81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4507" b="63330" l="37750" r="62650">
                          <a14:foregroundMark x1="48100" y1="47057" x2="50600" y2="51219"/>
                          <a14:foregroundMark x1="50150" y1="47207" x2="51400" y2="54181"/>
                          <a14:foregroundMark x1="51400" y1="54181" x2="51400" y2="54181"/>
                          <a14:foregroundMark x1="51400" y1="46907" x2="53050" y2="55268"/>
                          <a14:foregroundMark x1="51400" y1="54481" x2="50150" y2="59130"/>
                          <a14:foregroundMark x1="49550" y1="55718" x2="47050" y2="62542"/>
                          <a14:foregroundMark x1="47050" y1="62542" x2="47050" y2="62542"/>
                          <a14:foregroundMark x1="46650" y1="57743" x2="54200" y2="61942"/>
                          <a14:foregroundMark x1="54200" y1="61942" x2="51600" y2="55006"/>
                          <a14:foregroundMark x1="51600" y1="55006" x2="52850" y2="57893"/>
                          <a14:foregroundMark x1="53700" y1="53881" x2="55950" y2="60705"/>
                          <a14:foregroundMark x1="55950" y1="60705" x2="55950" y2="60705"/>
                          <a14:foregroundMark x1="55550" y1="56355" x2="49450" y2="61905"/>
                          <a14:foregroundMark x1="49450" y1="61905" x2="46850" y2="58830"/>
                          <a14:foregroundMark x1="56350" y1="55718" x2="59250" y2="61942"/>
                          <a14:foregroundMark x1="55950" y1="63180" x2="47300" y2="63330"/>
                          <a14:backgroundMark x1="41300" y1="45632" x2="41500" y2="57293"/>
                          <a14:backgroundMark x1="58250" y1="47207" x2="62250" y2="56205"/>
                          <a14:backgroundMark x1="62250" y1="56205" x2="62350" y2="56355"/>
                          <a14:backgroundMark x1="55350" y1="52456" x2="55350" y2="52456"/>
                          <a14:backgroundMark x1="54500" y1="51856" x2="54500" y2="51856"/>
                          <a14:backgroundMark x1="54500" y1="52006" x2="55550" y2="53093"/>
                          <a14:backgroundMark x1="58850" y1="54181" x2="61150" y2="58043"/>
                          <a14:backgroundMark x1="60500" y1="56805" x2="59900" y2="60217"/>
                        </a14:backgroundRemoval>
                      </a14:imgEffect>
                    </a14:imgLayer>
                  </a14:imgProps>
                </a:ext>
              </a:extLst>
            </a:blip>
            <a:srcRect l="34711" t="42395" r="34236" b="36014"/>
            <a:stretch/>
          </p:blipFill>
          <p:spPr>
            <a:xfrm>
              <a:off x="5645752" y="3879864"/>
              <a:ext cx="968400" cy="1188000"/>
            </a:xfrm>
            <a:prstGeom prst="ellipse">
              <a:avLst/>
            </a:prstGeom>
            <a:solidFill>
              <a:schemeClr val="lt1"/>
            </a:solidFill>
            <a:ln w="19050" cap="rnd">
              <a:solidFill>
                <a:schemeClr val="accent2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B4999E-B42C-AFBF-26A6-AC1FA0FB05A6}"/>
              </a:ext>
            </a:extLst>
          </p:cNvPr>
          <p:cNvGrpSpPr/>
          <p:nvPr/>
        </p:nvGrpSpPr>
        <p:grpSpPr>
          <a:xfrm>
            <a:off x="3085952" y="3844826"/>
            <a:ext cx="1811031" cy="2044979"/>
            <a:chOff x="3342664" y="3903543"/>
            <a:chExt cx="1811031" cy="2044979"/>
          </a:xfrm>
        </p:grpSpPr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A7B08C8C-A91F-A043-A45B-1E7E26392C4C}"/>
                </a:ext>
              </a:extLst>
            </p:cNvPr>
            <p:cNvSpPr/>
            <p:nvPr/>
          </p:nvSpPr>
          <p:spPr>
            <a:xfrm>
              <a:off x="3431145" y="5081963"/>
              <a:ext cx="1226986" cy="2826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김성호</a:t>
              </a:r>
            </a:p>
          </p:txBody>
        </p:sp>
        <p:sp>
          <p:nvSpPr>
            <p:cNvPr id="168" name="Object 6">
              <a:extLst>
                <a:ext uri="{FF2B5EF4-FFF2-40B4-BE49-F238E27FC236}">
                  <a16:creationId xmlns:a16="http://schemas.microsoft.com/office/drawing/2014/main" id="{BC8317E5-F6EA-5F48-B87F-26C5674958A1}"/>
                </a:ext>
              </a:extLst>
            </p:cNvPr>
            <p:cNvSpPr txBox="1"/>
            <p:nvPr/>
          </p:nvSpPr>
          <p:spPr>
            <a:xfrm>
              <a:off x="3342664" y="5474731"/>
              <a:ext cx="1403948" cy="22916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P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roject </a:t>
              </a:r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m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ember</a:t>
              </a:r>
              <a:endParaRPr lang="en-US" sz="1100" dirty="0">
                <a:latin typeface="AppleSDGothicNeoB00" panose="02000503000000000000" pitchFamily="2" charset="-128"/>
                <a:ea typeface="AppleSDGothicNeoB00" panose="02000503000000000000" pitchFamily="2" charset="-128"/>
                <a:cs typeface="KoPubWorld돋움체 Medium" panose="00000600000000000000" pitchFamily="2" charset="-127"/>
              </a:endParaRPr>
            </a:p>
          </p:txBody>
        </p:sp>
        <p:sp>
          <p:nvSpPr>
            <p:cNvPr id="170" name="Object 6">
              <a:extLst>
                <a:ext uri="{FF2B5EF4-FFF2-40B4-BE49-F238E27FC236}">
                  <a16:creationId xmlns:a16="http://schemas.microsoft.com/office/drawing/2014/main" id="{1AF183CD-CAE8-0146-98C1-4E238B195003}"/>
                </a:ext>
              </a:extLst>
            </p:cNvPr>
            <p:cNvSpPr txBox="1"/>
            <p:nvPr/>
          </p:nvSpPr>
          <p:spPr>
            <a:xfrm>
              <a:off x="3468124" y="5707868"/>
              <a:ext cx="1685571" cy="240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프론트앤드</a:t>
              </a: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 팀장</a:t>
              </a:r>
              <a:endParaRPr lang="en-US" altLang="ko-KR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프론트앤드</a:t>
              </a: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 개발</a:t>
              </a:r>
              <a:endParaRPr lang="en-US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B78B87-7C9B-00D6-E182-76AF4185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986" b="98542" l="1204" r="99352">
                          <a14:foregroundMark x1="23148" y1="18403" x2="58981" y2="11667"/>
                          <a14:foregroundMark x1="59444" y1="10000" x2="16111" y2="22153"/>
                          <a14:foregroundMark x1="14836" y1="9934" x2="48333" y2="7986"/>
                          <a14:foregroundMark x1="38426" y1="7014" x2="62778" y2="30208"/>
                          <a14:foregroundMark x1="63148" y1="11389" x2="52037" y2="92708"/>
                          <a14:foregroundMark x1="28056" y1="60764" x2="14537" y2="85625"/>
                          <a14:foregroundMark x1="35556" y1="58403" x2="5000" y2="81250"/>
                          <a14:foregroundMark x1="10000" y1="69861" x2="60833" y2="82431"/>
                          <a14:foregroundMark x1="60833" y1="82431" x2="11574" y2="81806"/>
                          <a14:foregroundMark x1="11574" y1="81806" x2="42130" y2="92708"/>
                          <a14:foregroundMark x1="44167" y1="73889" x2="2500" y2="69167"/>
                          <a14:foregroundMark x1="27685" y1="69861" x2="70556" y2="81597"/>
                          <a14:foregroundMark x1="50370" y1="76597" x2="99444" y2="90347"/>
                          <a14:foregroundMark x1="99444" y1="90347" x2="99444" y2="90347"/>
                          <a14:foregroundMark x1="61111" y1="65486" x2="97407" y2="80625"/>
                          <a14:foregroundMark x1="58611" y1="61458" x2="92037" y2="71528"/>
                          <a14:foregroundMark x1="49907" y1="86667" x2="95278" y2="92708"/>
                          <a14:foregroundMark x1="15741" y1="94375" x2="80463" y2="96042"/>
                          <a14:foregroundMark x1="6667" y1="96736" x2="66111" y2="98542"/>
                          <a14:foregroundMark x1="66111" y1="98542" x2="76759" y2="98056"/>
                          <a14:foregroundMark x1="49167" y1="66181" x2="27685" y2="80972"/>
                          <a14:foregroundMark x1="38796" y1="63819" x2="18981" y2="84653"/>
                          <a14:foregroundMark x1="19444" y1="73542" x2="1296" y2="92708"/>
                          <a14:foregroundMark x1="5000" y1="85972" x2="52870" y2="98056"/>
                          <a14:foregroundMark x1="56944" y1="79931" x2="86667" y2="85972"/>
                          <a14:foregroundMark x1="21481" y1="11667" x2="62778" y2="12708"/>
                          <a14:foregroundMark x1="63981" y1="11667" x2="66481" y2="28194"/>
                          <a14:foregroundMark x1="68889" y1="15764" x2="68889" y2="33194"/>
                          <a14:foregroundMark x1="66481" y1="18056" x2="68519" y2="38611"/>
                          <a14:foregroundMark x1="71852" y1="23125" x2="66019" y2="48681"/>
                          <a14:foregroundMark x1="20278" y1="12014" x2="57407" y2="8681"/>
                          <a14:foregroundMark x1="28056" y1="4653" x2="61944" y2="3958"/>
                          <a14:foregroundMark x1="33426" y1="3264" x2="53241" y2="2986"/>
                          <a14:foregroundMark x1="50741" y1="5000" x2="63148" y2="10000"/>
                          <a14:foregroundMark x1="61944" y1="4306" x2="67315" y2="20417"/>
                          <a14:foregroundMark x1="35926" y1="22431" x2="35926" y2="59097"/>
                          <a14:foregroundMark x1="21944" y1="27500" x2="25648" y2="62083"/>
                          <a14:foregroundMark x1="39259" y1="21111" x2="41389" y2="64444"/>
                          <a14:foregroundMark x1="41389" y1="64444" x2="41667" y2="64444"/>
                          <a14:foregroundMark x1="16111" y1="25139" x2="16473" y2="46694"/>
                          <a14:foregroundMark x1="23981" y1="62083" x2="13704" y2="69167"/>
                          <a14:foregroundMark x1="20278" y1="61111" x2="13241" y2="72569"/>
                          <a14:foregroundMark x1="18241" y1="59792" x2="11574" y2="72222"/>
                          <a14:foregroundMark x1="23330" y1="57207" x2="14537" y2="69861"/>
                          <a14:foregroundMark x1="24815" y1="55069" x2="23388" y2="57122"/>
                          <a14:foregroundMark x1="18654" y1="58427" x2="17778" y2="64792"/>
                          <a14:foregroundMark x1="19815" y1="50000" x2="19408" y2="52958"/>
                          <a14:foregroundMark x1="22500" y1="3194" x2="21481" y2="11181"/>
                          <a14:foregroundMark x1="19907" y1="4792" x2="19167" y2="12014"/>
                          <a14:backgroundMark x1="78796" y1="27500" x2="73889" y2="53403"/>
                          <a14:backgroundMark x1="72593" y1="37222" x2="71389" y2="45000"/>
                          <a14:backgroundMark x1="71852" y1="33542" x2="70185" y2="42292"/>
                          <a14:backgroundMark x1="73889" y1="30833" x2="72222" y2="37569"/>
                          <a14:backgroundMark x1="23981" y1="1944" x2="23981" y2="1944"/>
                          <a14:backgroundMark x1="21944" y1="1944" x2="21944" y2="1944"/>
                          <a14:backgroundMark x1="15278" y1="7361" x2="12870" y2="10000"/>
                          <a14:backgroundMark x1="10000" y1="47014" x2="14907" y2="53056"/>
                          <a14:backgroundMark x1="14074" y1="47361" x2="16574" y2="51042"/>
                          <a14:backgroundMark x1="16574" y1="46667" x2="18611" y2="50694"/>
                          <a14:backgroundMark x1="11204" y1="40278" x2="16944" y2="54722"/>
                          <a14:backgroundMark x1="13704" y1="55069" x2="22315" y2="55417"/>
                          <a14:backgroundMark x1="16944" y1="52361" x2="21944" y2="57778"/>
                          <a14:backgroundMark x1="18611" y1="56042" x2="18611" y2="56042"/>
                          <a14:backgroundMark x1="18241" y1="56736" x2="21111" y2="57083"/>
                          <a14:backgroundMark x1="18241" y1="57431" x2="20648" y2="57083"/>
                          <a14:backgroundMark x1="16574" y1="57431" x2="21481" y2="57431"/>
                          <a14:backgroundMark x1="18981" y1="57431" x2="22315" y2="57431"/>
                          <a14:backgroundMark x1="68889" y1="51667" x2="73426" y2="60069"/>
                          <a14:backgroundMark x1="68889" y1="45972" x2="68519" y2="53403"/>
                          <a14:backgroundMark x1="69352" y1="49028" x2="72593" y2="57083"/>
                          <a14:backgroundMark x1="70556" y1="52014" x2="70556" y2="56389"/>
                          <a14:backgroundMark x1="73426" y1="30208" x2="70185" y2="40972"/>
                          <a14:backgroundMark x1="74259" y1="30556" x2="72593" y2="452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60438" y="3903543"/>
              <a:ext cx="968400" cy="1188000"/>
            </a:xfrm>
            <a:prstGeom prst="ellipse">
              <a:avLst/>
            </a:prstGeom>
            <a:solidFill>
              <a:schemeClr val="lt1"/>
            </a:solidFill>
            <a:ln w="19050" cap="rnd">
              <a:solidFill>
                <a:schemeClr val="accent2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2B12A7-7E77-1392-6302-93A623694422}"/>
              </a:ext>
            </a:extLst>
          </p:cNvPr>
          <p:cNvGrpSpPr/>
          <p:nvPr/>
        </p:nvGrpSpPr>
        <p:grpSpPr>
          <a:xfrm>
            <a:off x="7428778" y="3836585"/>
            <a:ext cx="1675983" cy="2061460"/>
            <a:chOff x="7511045" y="3889827"/>
            <a:chExt cx="1675983" cy="2061460"/>
          </a:xfrm>
        </p:grpSpPr>
        <p:sp>
          <p:nvSpPr>
            <p:cNvPr id="153" name="모서리가 둥근 직사각형 152">
              <a:extLst>
                <a:ext uri="{FF2B5EF4-FFF2-40B4-BE49-F238E27FC236}">
                  <a16:creationId xmlns:a16="http://schemas.microsoft.com/office/drawing/2014/main" id="{4A59F1B7-2091-BD4A-A189-FE5B780A173A}"/>
                </a:ext>
              </a:extLst>
            </p:cNvPr>
            <p:cNvSpPr/>
            <p:nvPr/>
          </p:nvSpPr>
          <p:spPr>
            <a:xfrm>
              <a:off x="7599526" y="5084728"/>
              <a:ext cx="1226987" cy="2826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김도현</a:t>
              </a:r>
            </a:p>
          </p:txBody>
        </p:sp>
        <p:sp>
          <p:nvSpPr>
            <p:cNvPr id="155" name="Object 6">
              <a:extLst>
                <a:ext uri="{FF2B5EF4-FFF2-40B4-BE49-F238E27FC236}">
                  <a16:creationId xmlns:a16="http://schemas.microsoft.com/office/drawing/2014/main" id="{4092EC5D-8BED-D842-9317-D5D99B6DB7E0}"/>
                </a:ext>
              </a:extLst>
            </p:cNvPr>
            <p:cNvSpPr txBox="1"/>
            <p:nvPr/>
          </p:nvSpPr>
          <p:spPr>
            <a:xfrm>
              <a:off x="7511045" y="5477496"/>
              <a:ext cx="1403948" cy="22916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P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roject </a:t>
              </a:r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m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ember</a:t>
              </a:r>
            </a:p>
          </p:txBody>
        </p:sp>
        <p:sp>
          <p:nvSpPr>
            <p:cNvPr id="156" name="Object 6">
              <a:extLst>
                <a:ext uri="{FF2B5EF4-FFF2-40B4-BE49-F238E27FC236}">
                  <a16:creationId xmlns:a16="http://schemas.microsoft.com/office/drawing/2014/main" id="{C33E1172-850D-1542-A775-C13137CD0965}"/>
                </a:ext>
              </a:extLst>
            </p:cNvPr>
            <p:cNvSpPr txBox="1"/>
            <p:nvPr/>
          </p:nvSpPr>
          <p:spPr>
            <a:xfrm>
              <a:off x="7636505" y="5710633"/>
              <a:ext cx="1550523" cy="240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백엔드</a:t>
              </a: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 개발</a:t>
              </a:r>
              <a:endParaRPr lang="en-US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A6D449C-C591-0165-E137-0DDE3BA89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74" t="17470" r="48402" b="25993"/>
            <a:stretch/>
          </p:blipFill>
          <p:spPr>
            <a:xfrm>
              <a:off x="7728819" y="3889827"/>
              <a:ext cx="968400" cy="1188000"/>
            </a:xfrm>
            <a:prstGeom prst="ellipse">
              <a:avLst/>
            </a:prstGeom>
            <a:solidFill>
              <a:schemeClr val="lt1"/>
            </a:solidFill>
            <a:ln w="19050" cap="rnd">
              <a:solidFill>
                <a:schemeClr val="accent2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C32104-ACF4-D5AB-9043-3CC4D0320371}"/>
              </a:ext>
            </a:extLst>
          </p:cNvPr>
          <p:cNvGrpSpPr/>
          <p:nvPr/>
        </p:nvGrpSpPr>
        <p:grpSpPr>
          <a:xfrm>
            <a:off x="9532666" y="3833880"/>
            <a:ext cx="1675983" cy="2066870"/>
            <a:chOff x="9787976" y="3881649"/>
            <a:chExt cx="1675983" cy="2066870"/>
          </a:xfrm>
        </p:grpSpPr>
        <p:sp>
          <p:nvSpPr>
            <p:cNvPr id="137" name="모서리가 둥근 직사각형 136">
              <a:extLst>
                <a:ext uri="{FF2B5EF4-FFF2-40B4-BE49-F238E27FC236}">
                  <a16:creationId xmlns:a16="http://schemas.microsoft.com/office/drawing/2014/main" id="{27F9C086-2750-FE42-BEEE-B01D0C5F76DB}"/>
                </a:ext>
              </a:extLst>
            </p:cNvPr>
            <p:cNvSpPr/>
            <p:nvPr/>
          </p:nvSpPr>
          <p:spPr>
            <a:xfrm>
              <a:off x="9876457" y="5081961"/>
              <a:ext cx="1226987" cy="28261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 err="1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이유민</a:t>
              </a:r>
              <a:endParaRPr kumimoji="1" lang="ko-KR" altLang="en-US" sz="1200" b="1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  <p:sp>
          <p:nvSpPr>
            <p:cNvPr id="146" name="Object 6">
              <a:extLst>
                <a:ext uri="{FF2B5EF4-FFF2-40B4-BE49-F238E27FC236}">
                  <a16:creationId xmlns:a16="http://schemas.microsoft.com/office/drawing/2014/main" id="{A8432056-782A-2346-A8A4-325E666BE0B2}"/>
                </a:ext>
              </a:extLst>
            </p:cNvPr>
            <p:cNvSpPr txBox="1"/>
            <p:nvPr/>
          </p:nvSpPr>
          <p:spPr>
            <a:xfrm>
              <a:off x="9787976" y="5474729"/>
              <a:ext cx="1403948" cy="22916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P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roject </a:t>
              </a:r>
              <a:r>
                <a:rPr lang="en-US" altLang="ko-KR" sz="1100" b="1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m</a:t>
              </a:r>
              <a:r>
                <a:rPr lang="en-US" altLang="ko-KR" sz="1100" dirty="0">
                  <a:latin typeface="AppleSDGothicNeoB00" panose="02000503000000000000" pitchFamily="2" charset="-128"/>
                  <a:ea typeface="AppleSDGothicNeoB00" panose="02000503000000000000" pitchFamily="2" charset="-128"/>
                  <a:cs typeface="KoPubWorld돋움체 Medium" panose="00000600000000000000" pitchFamily="2" charset="-127"/>
                </a:rPr>
                <a:t>ember</a:t>
              </a:r>
            </a:p>
          </p:txBody>
        </p:sp>
        <p:sp>
          <p:nvSpPr>
            <p:cNvPr id="147" name="Object 6">
              <a:extLst>
                <a:ext uri="{FF2B5EF4-FFF2-40B4-BE49-F238E27FC236}">
                  <a16:creationId xmlns:a16="http://schemas.microsoft.com/office/drawing/2014/main" id="{9EB5AE25-3F0C-D945-84F8-C5CA2BB63EB2}"/>
                </a:ext>
              </a:extLst>
            </p:cNvPr>
            <p:cNvSpPr txBox="1"/>
            <p:nvPr/>
          </p:nvSpPr>
          <p:spPr>
            <a:xfrm>
              <a:off x="9913436" y="5707865"/>
              <a:ext cx="1550523" cy="240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백앤드</a:t>
              </a: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 팀장</a:t>
              </a:r>
              <a:endParaRPr lang="en-US" altLang="ko-KR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TLS </a:t>
              </a: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및 보안 로그인 </a:t>
              </a:r>
              <a:r>
                <a:rPr lang="ko-KR" altLang="en-US" sz="800" dirty="0" err="1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개바</a:t>
              </a:r>
              <a:endParaRPr lang="en-US" altLang="ko-KR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백엔드</a:t>
              </a:r>
              <a:r>
                <a:rPr lang="ko-KR" altLang="en-US" sz="800" dirty="0">
                  <a:latin typeface="AppleSDGothicNeoR00" panose="02000503000000000000" pitchFamily="2" charset="-128"/>
                  <a:ea typeface="AppleSDGothicNeoR00" panose="02000503000000000000" pitchFamily="2" charset="-128"/>
                  <a:cs typeface="KoPubWorld돋움체 Medium" panose="00000600000000000000" pitchFamily="2" charset="-127"/>
                </a:rPr>
                <a:t> 개발</a:t>
              </a:r>
              <a:endParaRPr lang="en-US" altLang="ko-KR" sz="800" dirty="0">
                <a:latin typeface="AppleSDGothicNeoR00" panose="02000503000000000000" pitchFamily="2" charset="-128"/>
                <a:ea typeface="AppleSDGothicNeoR00" panose="02000503000000000000" pitchFamily="2" charset="-128"/>
                <a:cs typeface="KoPubWorld돋움체 Medium" panose="000006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C2D9C11-78DD-361C-C4F8-D448E2FC1286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05750" y="3881649"/>
              <a:ext cx="968400" cy="1188000"/>
            </a:xfrm>
            <a:prstGeom prst="ellipse">
              <a:avLst/>
            </a:prstGeom>
            <a:solidFill>
              <a:schemeClr val="lt1"/>
            </a:solidFill>
            <a:ln w="19050" cap="rnd">
              <a:solidFill>
                <a:schemeClr val="accent2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40A33EE-FA6F-701E-6484-BA736966761D}"/>
              </a:ext>
            </a:extLst>
          </p:cNvPr>
          <p:cNvCxnSpPr>
            <a:stCxn id="2" idx="0"/>
            <a:endCxn id="117" idx="2"/>
          </p:cNvCxnSpPr>
          <p:nvPr/>
        </p:nvCxnSpPr>
        <p:spPr>
          <a:xfrm rot="5400000" flipH="1" flipV="1">
            <a:off x="3603680" y="1384617"/>
            <a:ext cx="533017" cy="4372301"/>
          </a:xfrm>
          <a:prstGeom prst="bent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02C7DD24-0DAF-2547-DFA2-A3D0A039EA56}"/>
              </a:ext>
            </a:extLst>
          </p:cNvPr>
          <p:cNvCxnSpPr>
            <a:stCxn id="27" idx="0"/>
            <a:endCxn id="117" idx="2"/>
          </p:cNvCxnSpPr>
          <p:nvPr/>
        </p:nvCxnSpPr>
        <p:spPr>
          <a:xfrm rot="16200000" flipV="1">
            <a:off x="7880679" y="1479918"/>
            <a:ext cx="529622" cy="4178301"/>
          </a:xfrm>
          <a:prstGeom prst="bent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43ACB9-395A-0E06-AED5-7983D28B1FEB}"/>
              </a:ext>
            </a:extLst>
          </p:cNvPr>
          <p:cNvCxnSpPr>
            <a:stCxn id="13" idx="0"/>
          </p:cNvCxnSpPr>
          <p:nvPr/>
        </p:nvCxnSpPr>
        <p:spPr>
          <a:xfrm flipV="1">
            <a:off x="3787926" y="3569561"/>
            <a:ext cx="0" cy="27526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1EA6CE6-6E35-8C23-D379-87664795ADE2}"/>
              </a:ext>
            </a:extLst>
          </p:cNvPr>
          <p:cNvCxnSpPr>
            <a:stCxn id="5" idx="0"/>
          </p:cNvCxnSpPr>
          <p:nvPr/>
        </p:nvCxnSpPr>
        <p:spPr>
          <a:xfrm flipV="1">
            <a:off x="6026863" y="3303185"/>
            <a:ext cx="40558" cy="52980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3B7AC43-7044-A68A-86A1-9E959A1B1A2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125208" y="3562811"/>
            <a:ext cx="5544" cy="273774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1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BB94EE6D-9BE7-632D-C628-AC206A60F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그림 3">
            <a:extLst>
              <a:ext uri="{FF2B5EF4-FFF2-40B4-BE49-F238E27FC236}">
                <a16:creationId xmlns:a16="http://schemas.microsoft.com/office/drawing/2014/main" id="{8274FCCA-E856-27B9-A2FA-F9794C6798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DAB3D8-AFB4-ED6C-6A53-BA4846CAF8BA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4/28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094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프로젝트 목적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1.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324542" y="184739"/>
              <a:ext cx="1265080" cy="180743"/>
              <a:chOff x="10352250" y="271844"/>
              <a:chExt cx="1148473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8E8D3DB9-F849-4E4F-833B-EE16CE68639E}"/>
                  </a:ext>
                </a:extLst>
              </p:cNvPr>
              <p:cNvSpPr/>
              <p:nvPr/>
            </p:nvSpPr>
            <p:spPr>
              <a:xfrm>
                <a:off x="10352250" y="271844"/>
                <a:ext cx="236540" cy="13410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Ⅰ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095522" y="392753"/>
              <a:ext cx="15431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프로젝트 개요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진행 목적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74062-6A07-C440-6F17-12BBF65C8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405" y="1987081"/>
            <a:ext cx="3728605" cy="149144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9B5418-677D-CCE0-A7F2-07F0C3DEC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0439" y="1987081"/>
            <a:ext cx="3463180" cy="14059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DD8E6-D739-D3FC-EE24-24FAED0F9899}"/>
              </a:ext>
            </a:extLst>
          </p:cNvPr>
          <p:cNvSpPr txBox="1"/>
          <p:nvPr/>
        </p:nvSpPr>
        <p:spPr>
          <a:xfrm>
            <a:off x="2621907" y="3545720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인터파크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668D7-6752-7EBE-8624-A911DF104EAE}"/>
              </a:ext>
            </a:extLst>
          </p:cNvPr>
          <p:cNvSpPr txBox="1"/>
          <p:nvPr/>
        </p:nvSpPr>
        <p:spPr>
          <a:xfrm>
            <a:off x="8552229" y="3439087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교보문고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1B5DEC-486C-B814-6B9B-3FFBAEC1C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7064" y="4522274"/>
            <a:ext cx="4370953" cy="12548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63DF715-C3A8-31DE-F90C-3A4652716C03}"/>
              </a:ext>
            </a:extLst>
          </p:cNvPr>
          <p:cNvSpPr txBox="1"/>
          <p:nvPr/>
        </p:nvSpPr>
        <p:spPr>
          <a:xfrm>
            <a:off x="5642740" y="588449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11</a:t>
            </a:r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번가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BFB05-4ED9-89AF-F951-16D98528E718}"/>
              </a:ext>
            </a:extLst>
          </p:cNvPr>
          <p:cNvSpPr txBox="1"/>
          <p:nvPr/>
        </p:nvSpPr>
        <p:spPr>
          <a:xfrm>
            <a:off x="5582556" y="3808963"/>
            <a:ext cx="115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3200" dirty="0">
                <a:latin typeface="AppleSDGothicNeoEB00" panose="02000503000000000000" pitchFamily="2" charset="-128"/>
                <a:ea typeface="AppleSDGothicNeoEB00" panose="02000503000000000000" pitchFamily="2" charset="-128"/>
              </a:rPr>
              <a:t>VS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7D045-A50D-10BD-B90E-F1163FBE83E2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5/28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59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프로젝트 목적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1.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324542" y="184739"/>
              <a:ext cx="1265080" cy="180743"/>
              <a:chOff x="10352250" y="271844"/>
              <a:chExt cx="1148473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8E8D3DB9-F849-4E4F-833B-EE16CE68639E}"/>
                  </a:ext>
                </a:extLst>
              </p:cNvPr>
              <p:cNvSpPr/>
              <p:nvPr/>
            </p:nvSpPr>
            <p:spPr>
              <a:xfrm>
                <a:off x="10352250" y="271844"/>
                <a:ext cx="236540" cy="13410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Ⅰ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095522" y="392753"/>
              <a:ext cx="15431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프로젝트 개요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진행 목적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-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다나와의 구조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DDD0A31-1A84-2CD1-A846-09CD888439BC}"/>
              </a:ext>
            </a:extLst>
          </p:cNvPr>
          <p:cNvGrpSpPr/>
          <p:nvPr/>
        </p:nvGrpSpPr>
        <p:grpSpPr>
          <a:xfrm>
            <a:off x="1297908" y="2739976"/>
            <a:ext cx="1448349" cy="1749351"/>
            <a:chOff x="1247365" y="3404831"/>
            <a:chExt cx="1448349" cy="1749351"/>
          </a:xfrm>
        </p:grpSpPr>
        <p:pic>
          <p:nvPicPr>
            <p:cNvPr id="39" name="Graphic 38" descr="Group of men with solid fill">
              <a:extLst>
                <a:ext uri="{FF2B5EF4-FFF2-40B4-BE49-F238E27FC236}">
                  <a16:creationId xmlns:a16="http://schemas.microsoft.com/office/drawing/2014/main" id="{21D6CE22-9E5F-E89C-59DC-65262631F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47365" y="3404831"/>
              <a:ext cx="1448349" cy="144834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9FCF33-95FF-43D9-50A8-8F5CA356EA95}"/>
                </a:ext>
              </a:extLst>
            </p:cNvPr>
            <p:cNvSpPr txBox="1"/>
            <p:nvPr/>
          </p:nvSpPr>
          <p:spPr>
            <a:xfrm>
              <a:off x="1391739" y="4846405"/>
              <a:ext cx="115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이용자들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E42CCB-81E7-8BD0-4BC5-E30AA38E8D5F}"/>
              </a:ext>
            </a:extLst>
          </p:cNvPr>
          <p:cNvGrpSpPr/>
          <p:nvPr/>
        </p:nvGrpSpPr>
        <p:grpSpPr>
          <a:xfrm>
            <a:off x="9405762" y="1663312"/>
            <a:ext cx="1795572" cy="1204837"/>
            <a:chOff x="5240673" y="1786720"/>
            <a:chExt cx="1795572" cy="1204837"/>
          </a:xfrm>
        </p:grpSpPr>
        <p:pic>
          <p:nvPicPr>
            <p:cNvPr id="6" name="Graphic 5" descr="Lock with solid fill">
              <a:extLst>
                <a:ext uri="{FF2B5EF4-FFF2-40B4-BE49-F238E27FC236}">
                  <a16:creationId xmlns:a16="http://schemas.microsoft.com/office/drawing/2014/main" id="{6FB5EAC7-1DDF-AA58-76FA-2B55C2D3B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845" y="178672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Server with solid fill">
              <a:extLst>
                <a:ext uri="{FF2B5EF4-FFF2-40B4-BE49-F238E27FC236}">
                  <a16:creationId xmlns:a16="http://schemas.microsoft.com/office/drawing/2014/main" id="{0AC49735-71FB-E4C7-38CA-990EE426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63273" y="178672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2666D9-E6B9-91EB-0A7E-FAB7524ECCE9}"/>
                </a:ext>
              </a:extLst>
            </p:cNvPr>
            <p:cNvSpPr txBox="1"/>
            <p:nvPr/>
          </p:nvSpPr>
          <p:spPr>
            <a:xfrm>
              <a:off x="5240673" y="2683780"/>
              <a:ext cx="115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로그인 서버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pic>
        <p:nvPicPr>
          <p:cNvPr id="28" name="Graphic 27" descr="Server with solid fill">
            <a:extLst>
              <a:ext uri="{FF2B5EF4-FFF2-40B4-BE49-F238E27FC236}">
                <a16:creationId xmlns:a16="http://schemas.microsoft.com/office/drawing/2014/main" id="{4D4F2E65-A09A-FE27-A5BF-A4E3C91B8C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9049" y="1580446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DD4F233-81B8-3113-CE6F-A281E271B27E}"/>
              </a:ext>
            </a:extLst>
          </p:cNvPr>
          <p:cNvSpPr txBox="1"/>
          <p:nvPr/>
        </p:nvSpPr>
        <p:spPr>
          <a:xfrm>
            <a:off x="5836449" y="2398734"/>
            <a:ext cx="115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다나와</a:t>
            </a:r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 메인</a:t>
            </a:r>
            <a:b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</a:br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Https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EEC2A400-C1DC-936E-7F45-FC1FF0D25659}"/>
              </a:ext>
            </a:extLst>
          </p:cNvPr>
          <p:cNvGrpSpPr/>
          <p:nvPr/>
        </p:nvGrpSpPr>
        <p:grpSpPr>
          <a:xfrm>
            <a:off x="5703552" y="3027241"/>
            <a:ext cx="1425394" cy="1361094"/>
            <a:chOff x="5733912" y="3126371"/>
            <a:chExt cx="1425394" cy="1361094"/>
          </a:xfrm>
        </p:grpSpPr>
        <p:pic>
          <p:nvPicPr>
            <p:cNvPr id="33" name="Graphic 32" descr="Server with solid fill">
              <a:extLst>
                <a:ext uri="{FF2B5EF4-FFF2-40B4-BE49-F238E27FC236}">
                  <a16:creationId xmlns:a16="http://schemas.microsoft.com/office/drawing/2014/main" id="{2C576494-7236-7DA7-5CF0-9790E2BC6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89409" y="3126371"/>
              <a:ext cx="9144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BD078D-8607-27B6-FB5F-07E2BE589EC3}"/>
                </a:ext>
              </a:extLst>
            </p:cNvPr>
            <p:cNvSpPr txBox="1"/>
            <p:nvPr/>
          </p:nvSpPr>
          <p:spPr>
            <a:xfrm>
              <a:off x="5733912" y="3964245"/>
              <a:ext cx="14253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다나와</a:t>
              </a:r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 중고장터</a:t>
              </a:r>
              <a:br>
                <a:rPr lang="en-US" altLang="ko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</a:br>
              <a:r>
                <a:rPr lang="en-US" altLang="ko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Http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00E7DE4E-F573-FDEF-9FFD-A18C04A62195}"/>
              </a:ext>
            </a:extLst>
          </p:cNvPr>
          <p:cNvGrpSpPr/>
          <p:nvPr/>
        </p:nvGrpSpPr>
        <p:grpSpPr>
          <a:xfrm>
            <a:off x="5703552" y="4387308"/>
            <a:ext cx="1425394" cy="1361094"/>
            <a:chOff x="5733912" y="4410939"/>
            <a:chExt cx="1425394" cy="1361094"/>
          </a:xfrm>
        </p:grpSpPr>
        <p:pic>
          <p:nvPicPr>
            <p:cNvPr id="35" name="Graphic 34" descr="Server with solid fill">
              <a:extLst>
                <a:ext uri="{FF2B5EF4-FFF2-40B4-BE49-F238E27FC236}">
                  <a16:creationId xmlns:a16="http://schemas.microsoft.com/office/drawing/2014/main" id="{3C2D48B6-2407-B30C-FD97-69D9CF43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89409" y="4410939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75FF6-BA73-3F7D-B803-FE3D5CBA871B}"/>
                </a:ext>
              </a:extLst>
            </p:cNvPr>
            <p:cNvSpPr txBox="1"/>
            <p:nvPr/>
          </p:nvSpPr>
          <p:spPr>
            <a:xfrm>
              <a:off x="5733912" y="5248813"/>
              <a:ext cx="14253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다나와</a:t>
              </a:r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 여행</a:t>
              </a:r>
              <a:br>
                <a:rPr lang="en-US" altLang="ko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</a:br>
              <a:r>
                <a:rPr lang="en-US" altLang="ko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Http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01F47AB-764C-3AB0-FFDA-8EFC38311D61}"/>
              </a:ext>
            </a:extLst>
          </p:cNvPr>
          <p:cNvCxnSpPr>
            <a:cxnSpLocks/>
          </p:cNvCxnSpPr>
          <p:nvPr/>
        </p:nvCxnSpPr>
        <p:spPr>
          <a:xfrm flipV="1">
            <a:off x="2746257" y="2003439"/>
            <a:ext cx="3212792" cy="88882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A91ECED-C387-3A21-3E1B-C2510EDCB88A}"/>
              </a:ext>
            </a:extLst>
          </p:cNvPr>
          <p:cNvCxnSpPr>
            <a:cxnSpLocks/>
          </p:cNvCxnSpPr>
          <p:nvPr/>
        </p:nvCxnSpPr>
        <p:spPr>
          <a:xfrm>
            <a:off x="6868440" y="1899730"/>
            <a:ext cx="258841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2943B63-47A1-20CF-E075-517938FB10D6}"/>
              </a:ext>
            </a:extLst>
          </p:cNvPr>
          <p:cNvCxnSpPr>
            <a:cxnSpLocks/>
          </p:cNvCxnSpPr>
          <p:nvPr/>
        </p:nvCxnSpPr>
        <p:spPr>
          <a:xfrm flipH="1" flipV="1">
            <a:off x="6882889" y="2211493"/>
            <a:ext cx="2542404" cy="239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F437B83E-46D3-CFBA-449A-37FC381EA38A}"/>
              </a:ext>
            </a:extLst>
          </p:cNvPr>
          <p:cNvCxnSpPr>
            <a:cxnSpLocks/>
          </p:cNvCxnSpPr>
          <p:nvPr/>
        </p:nvCxnSpPr>
        <p:spPr>
          <a:xfrm flipH="1">
            <a:off x="2769847" y="2336338"/>
            <a:ext cx="3154537" cy="912262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E252EB51-69DD-523E-5144-25314EE69D53}"/>
              </a:ext>
            </a:extLst>
          </p:cNvPr>
          <p:cNvCxnSpPr>
            <a:cxnSpLocks/>
          </p:cNvCxnSpPr>
          <p:nvPr/>
        </p:nvCxnSpPr>
        <p:spPr>
          <a:xfrm>
            <a:off x="2826022" y="3808094"/>
            <a:ext cx="2877530" cy="71705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Oval 1054">
            <a:extLst>
              <a:ext uri="{FF2B5EF4-FFF2-40B4-BE49-F238E27FC236}">
                <a16:creationId xmlns:a16="http://schemas.microsoft.com/office/drawing/2014/main" id="{27411A08-675D-4856-E0E2-0323CAB451B0}"/>
              </a:ext>
            </a:extLst>
          </p:cNvPr>
          <p:cNvSpPr/>
          <p:nvPr/>
        </p:nvSpPr>
        <p:spPr>
          <a:xfrm>
            <a:off x="6326249" y="574737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F1E2B249-A5B0-2036-3A24-726192D338B1}"/>
              </a:ext>
            </a:extLst>
          </p:cNvPr>
          <p:cNvSpPr/>
          <p:nvPr/>
        </p:nvSpPr>
        <p:spPr>
          <a:xfrm>
            <a:off x="6326249" y="603120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5BB630-795B-1D16-D082-BA11FF778756}"/>
              </a:ext>
            </a:extLst>
          </p:cNvPr>
          <p:cNvGrpSpPr/>
          <p:nvPr/>
        </p:nvGrpSpPr>
        <p:grpSpPr>
          <a:xfrm>
            <a:off x="7894122" y="2141871"/>
            <a:ext cx="892973" cy="913437"/>
            <a:chOff x="7894122" y="2141871"/>
            <a:chExt cx="892973" cy="913437"/>
          </a:xfrm>
        </p:grpSpPr>
        <p:pic>
          <p:nvPicPr>
            <p:cNvPr id="1026" name="Graphic 1025" descr="Ticket with solid fill">
              <a:extLst>
                <a:ext uri="{FF2B5EF4-FFF2-40B4-BE49-F238E27FC236}">
                  <a16:creationId xmlns:a16="http://schemas.microsoft.com/office/drawing/2014/main" id="{FDAFD545-3896-6EB6-677B-93B58D9DD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041556" y="2141871"/>
              <a:ext cx="598105" cy="5981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939AAF-E5AC-4272-3837-F2DCE3D2B6AE}"/>
                </a:ext>
              </a:extLst>
            </p:cNvPr>
            <p:cNvSpPr txBox="1"/>
            <p:nvPr/>
          </p:nvSpPr>
          <p:spPr>
            <a:xfrm>
              <a:off x="7894122" y="2747531"/>
              <a:ext cx="892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Cipher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DE17B0-9521-4E0A-C9E0-0201E4399092}"/>
              </a:ext>
            </a:extLst>
          </p:cNvPr>
          <p:cNvGrpSpPr/>
          <p:nvPr/>
        </p:nvGrpSpPr>
        <p:grpSpPr>
          <a:xfrm>
            <a:off x="4282421" y="2714260"/>
            <a:ext cx="892973" cy="913437"/>
            <a:chOff x="7894122" y="2141871"/>
            <a:chExt cx="892973" cy="913437"/>
          </a:xfrm>
        </p:grpSpPr>
        <p:pic>
          <p:nvPicPr>
            <p:cNvPr id="10" name="Graphic 9" descr="Ticket with solid fill">
              <a:extLst>
                <a:ext uri="{FF2B5EF4-FFF2-40B4-BE49-F238E27FC236}">
                  <a16:creationId xmlns:a16="http://schemas.microsoft.com/office/drawing/2014/main" id="{AC60715A-0295-76F7-F25C-C8EC2105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041556" y="2141871"/>
              <a:ext cx="598105" cy="5981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E94504-04B5-B82E-9F2D-406A7DFB3CFA}"/>
                </a:ext>
              </a:extLst>
            </p:cNvPr>
            <p:cNvSpPr txBox="1"/>
            <p:nvPr/>
          </p:nvSpPr>
          <p:spPr>
            <a:xfrm>
              <a:off x="7894122" y="2747531"/>
              <a:ext cx="892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Cipher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C88DD0-0F47-FB97-4BAF-FE28D18820F0}"/>
              </a:ext>
            </a:extLst>
          </p:cNvPr>
          <p:cNvGrpSpPr/>
          <p:nvPr/>
        </p:nvGrpSpPr>
        <p:grpSpPr>
          <a:xfrm>
            <a:off x="4236344" y="4248823"/>
            <a:ext cx="892973" cy="913437"/>
            <a:chOff x="7894122" y="2141871"/>
            <a:chExt cx="892973" cy="913437"/>
          </a:xfrm>
        </p:grpSpPr>
        <p:pic>
          <p:nvPicPr>
            <p:cNvPr id="25" name="Graphic 24" descr="Ticket with solid fill">
              <a:extLst>
                <a:ext uri="{FF2B5EF4-FFF2-40B4-BE49-F238E27FC236}">
                  <a16:creationId xmlns:a16="http://schemas.microsoft.com/office/drawing/2014/main" id="{91DD439E-B41C-0CC1-AB42-AE2085F39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041556" y="2141871"/>
              <a:ext cx="598105" cy="59810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065A1C-D802-459D-58B6-3C7C1D66872F}"/>
                </a:ext>
              </a:extLst>
            </p:cNvPr>
            <p:cNvSpPr txBox="1"/>
            <p:nvPr/>
          </p:nvSpPr>
          <p:spPr>
            <a:xfrm>
              <a:off x="7894122" y="2747531"/>
              <a:ext cx="892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Cipher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FFBC66-AC09-7ED7-9746-ACCD12656796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6/29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570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프로젝트 목적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1.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324542" y="184739"/>
              <a:ext cx="1265080" cy="180743"/>
              <a:chOff x="10352250" y="271844"/>
              <a:chExt cx="1148473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8E8D3DB9-F849-4E4F-833B-EE16CE68639E}"/>
                  </a:ext>
                </a:extLst>
              </p:cNvPr>
              <p:cNvSpPr/>
              <p:nvPr/>
            </p:nvSpPr>
            <p:spPr>
              <a:xfrm>
                <a:off x="10352250" y="271844"/>
                <a:ext cx="236540" cy="13410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Ⅰ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095522" y="392753"/>
              <a:ext cx="15431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프로젝트 개요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진행 목적 </a:t>
            </a:r>
            <a:r>
              <a:rPr kumimoji="1" lang="en-US" altLang="ko-KR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-</a:t>
            </a:r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다나와의 문제점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DD8E6-D739-D3FC-EE24-24FAED0F9899}"/>
              </a:ext>
            </a:extLst>
          </p:cNvPr>
          <p:cNvSpPr txBox="1"/>
          <p:nvPr/>
        </p:nvSpPr>
        <p:spPr>
          <a:xfrm>
            <a:off x="4687548" y="5971849"/>
            <a:ext cx="285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다나와</a:t>
            </a:r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 쿠키 탈취로 인한 로그인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F017B-1BBB-AC12-9179-57F20794DD98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7/28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630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프로젝트 목적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1.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324542" y="184739"/>
              <a:ext cx="1265080" cy="180743"/>
              <a:chOff x="10352250" y="271844"/>
              <a:chExt cx="1148473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8E8D3DB9-F849-4E4F-833B-EE16CE68639E}"/>
                  </a:ext>
                </a:extLst>
              </p:cNvPr>
              <p:cNvSpPr/>
              <p:nvPr/>
            </p:nvSpPr>
            <p:spPr>
              <a:xfrm>
                <a:off x="10352250" y="271844"/>
                <a:ext cx="236540" cy="13410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Ⅰ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095522" y="392753"/>
              <a:ext cx="15431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프로젝트 개요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진행 목적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5AED619-2BE0-B80B-8E91-FA6ACA243318}"/>
              </a:ext>
            </a:extLst>
          </p:cNvPr>
          <p:cNvGrpSpPr/>
          <p:nvPr/>
        </p:nvGrpSpPr>
        <p:grpSpPr>
          <a:xfrm>
            <a:off x="1723596" y="1997765"/>
            <a:ext cx="3564738" cy="3564738"/>
            <a:chOff x="1454523" y="1987826"/>
            <a:chExt cx="3564738" cy="3564738"/>
          </a:xfrm>
        </p:grpSpPr>
        <p:pic>
          <p:nvPicPr>
            <p:cNvPr id="8" name="Graphic 7" descr="No sign with solid fill">
              <a:extLst>
                <a:ext uri="{FF2B5EF4-FFF2-40B4-BE49-F238E27FC236}">
                  <a16:creationId xmlns:a16="http://schemas.microsoft.com/office/drawing/2014/main" id="{B20A2C3B-91FD-9537-1C69-3FD0AFA6E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54523" y="1987826"/>
              <a:ext cx="3564738" cy="3564738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22D2E4A-6733-D1AB-C850-E3A1FDECA9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77" b="91860" l="9864" r="89796">
                          <a14:foregroundMark x1="18027" y1="11047" x2="21429" y2="9302"/>
                          <a14:foregroundMark x1="28571" y1="52907" x2="27211" y2="62791"/>
                          <a14:foregroundMark x1="22789" y1="47674" x2="22109" y2="58140"/>
                          <a14:foregroundMark x1="24150" y1="48837" x2="22449" y2="60465"/>
                          <a14:foregroundMark x1="17347" y1="81395" x2="17347" y2="81395"/>
                          <a14:foregroundMark x1="17007" y1="82558" x2="20748" y2="83140"/>
                          <a14:foregroundMark x1="24150" y1="79070" x2="24150" y2="84884"/>
                          <a14:foregroundMark x1="28912" y1="82558" x2="28912" y2="84302"/>
                          <a14:foregroundMark x1="28912" y1="80233" x2="28912" y2="82558"/>
                          <a14:foregroundMark x1="33843" y1="84302" x2="33673" y2="84884"/>
                          <a14:foregroundMark x1="34354" y1="82558" x2="33843" y2="84302"/>
                          <a14:foregroundMark x1="34694" y1="81395" x2="34354" y2="82558"/>
                          <a14:foregroundMark x1="58163" y1="53488" x2="60884" y2="65698"/>
                          <a14:foregroundMark x1="60544" y1="50581" x2="59184" y2="62791"/>
                          <a14:foregroundMark x1="63265" y1="51744" x2="57483" y2="50581"/>
                          <a14:foregroundMark x1="55782" y1="47674" x2="65306" y2="56977"/>
                          <a14:foregroundMark x1="61224" y1="48256" x2="70408" y2="51744"/>
                          <a14:foregroundMark x1="58163" y1="47093" x2="54762" y2="59884"/>
                          <a14:foregroundMark x1="54762" y1="55233" x2="57823" y2="61628"/>
                          <a14:foregroundMark x1="56463" y1="80233" x2="56463" y2="86047"/>
                          <a14:foregroundMark x1="63605" y1="81395" x2="64286" y2="87791"/>
                          <a14:foregroundMark x1="69388" y1="80233" x2="69176" y2="81866"/>
                          <a14:foregroundMark x1="73810" y1="6977" x2="81293" y2="8140"/>
                          <a14:foregroundMark x1="29932" y1="48837" x2="30952" y2="61628"/>
                          <a14:foregroundMark x1="31633" y1="36628" x2="26871" y2="52907"/>
                          <a14:foregroundMark x1="26531" y1="47093" x2="16327" y2="51744"/>
                          <a14:foregroundMark x1="60544" y1="82558" x2="60204" y2="86047"/>
                          <a14:foregroundMark x1="80467" y1="85970" x2="80612" y2="87209"/>
                          <a14:foregroundMark x1="72789" y1="91860" x2="72789" y2="91860"/>
                          <a14:foregroundMark x1="73129" y1="90698" x2="72789" y2="86628"/>
                          <a14:foregroundMark x1="74490" y1="88372" x2="73469" y2="84884"/>
                          <a14:foregroundMark x1="73129" y1="80233" x2="74490" y2="82558"/>
                          <a14:foregroundMark x1="74490" y1="79651" x2="75510" y2="82558"/>
                          <a14:foregroundMark x1="75850" y1="80233" x2="76871" y2="84884"/>
                          <a14:backgroundMark x1="74490" y1="86344" x2="74490" y2="87209"/>
                          <a14:backgroundMark x1="75100" y1="85970" x2="75170" y2="86628"/>
                          <a14:backgroundMark x1="34694" y1="82558" x2="34694" y2="82558"/>
                          <a14:backgroundMark x1="35374" y1="84302" x2="35374" y2="84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90"/>
            <a:stretch/>
          </p:blipFill>
          <p:spPr bwMode="auto">
            <a:xfrm>
              <a:off x="2443271" y="2713361"/>
              <a:ext cx="1587242" cy="218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298F8B-AED7-A865-C8C1-D312D4811D02}"/>
              </a:ext>
            </a:extLst>
          </p:cNvPr>
          <p:cNvSpPr txBox="1"/>
          <p:nvPr/>
        </p:nvSpPr>
        <p:spPr>
          <a:xfrm>
            <a:off x="1935379" y="5284180"/>
            <a:ext cx="314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중요 개인정보를 다루는 </a:t>
            </a:r>
            <a:r>
              <a:rPr lang="ko-KR" altLang="en-US" sz="1400" dirty="0" err="1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사이트들에서</a:t>
            </a:r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 </a:t>
            </a:r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Http</a:t>
            </a:r>
            <a:r>
              <a:rPr lang="ko-KR" altLang="en-US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의 위험성을 알린다</a:t>
            </a:r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.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3F83F6-4768-2FED-4ECA-3D3CCDBD1D34}"/>
              </a:ext>
            </a:extLst>
          </p:cNvPr>
          <p:cNvGrpSpPr/>
          <p:nvPr/>
        </p:nvGrpSpPr>
        <p:grpSpPr>
          <a:xfrm>
            <a:off x="6647233" y="2711453"/>
            <a:ext cx="3840293" cy="3012344"/>
            <a:chOff x="6647233" y="2711453"/>
            <a:chExt cx="3840293" cy="30123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D140279-A65F-7ED6-6C4D-BBF8052E8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77" b="91860" l="9864" r="89796">
                          <a14:foregroundMark x1="18027" y1="11047" x2="21429" y2="9302"/>
                          <a14:foregroundMark x1="28571" y1="52907" x2="27211" y2="62791"/>
                          <a14:foregroundMark x1="22789" y1="47674" x2="22109" y2="58140"/>
                          <a14:foregroundMark x1="24150" y1="48837" x2="22449" y2="60465"/>
                          <a14:foregroundMark x1="17347" y1="81395" x2="17347" y2="81395"/>
                          <a14:foregroundMark x1="17007" y1="82558" x2="20748" y2="83140"/>
                          <a14:foregroundMark x1="24150" y1="79070" x2="24150" y2="84884"/>
                          <a14:foregroundMark x1="28912" y1="82558" x2="28912" y2="84302"/>
                          <a14:foregroundMark x1="28912" y1="80233" x2="28912" y2="82558"/>
                          <a14:foregroundMark x1="33843" y1="84302" x2="33673" y2="84884"/>
                          <a14:foregroundMark x1="34354" y1="82558" x2="33843" y2="84302"/>
                          <a14:foregroundMark x1="34694" y1="81395" x2="34354" y2="82558"/>
                          <a14:foregroundMark x1="58163" y1="53488" x2="60884" y2="65698"/>
                          <a14:foregroundMark x1="60544" y1="50581" x2="59184" y2="62791"/>
                          <a14:foregroundMark x1="63265" y1="51744" x2="57483" y2="50581"/>
                          <a14:foregroundMark x1="55782" y1="47674" x2="65306" y2="56977"/>
                          <a14:foregroundMark x1="61224" y1="48256" x2="70408" y2="51744"/>
                          <a14:foregroundMark x1="58163" y1="47093" x2="54762" y2="59884"/>
                          <a14:foregroundMark x1="54762" y1="55233" x2="57823" y2="61628"/>
                          <a14:foregroundMark x1="56463" y1="80233" x2="56463" y2="86047"/>
                          <a14:foregroundMark x1="63605" y1="81395" x2="64286" y2="87791"/>
                          <a14:foregroundMark x1="69388" y1="80233" x2="69176" y2="81866"/>
                          <a14:foregroundMark x1="73810" y1="6977" x2="81293" y2="8140"/>
                          <a14:foregroundMark x1="29932" y1="48837" x2="30952" y2="61628"/>
                          <a14:foregroundMark x1="31633" y1="36628" x2="26871" y2="52907"/>
                          <a14:foregroundMark x1="26531" y1="47093" x2="16327" y2="51744"/>
                          <a14:foregroundMark x1="60544" y1="82558" x2="60204" y2="86047"/>
                          <a14:foregroundMark x1="80467" y1="85970" x2="80612" y2="87209"/>
                          <a14:foregroundMark x1="72789" y1="91860" x2="72789" y2="91860"/>
                          <a14:foregroundMark x1="73129" y1="90698" x2="72789" y2="86628"/>
                          <a14:foregroundMark x1="74490" y1="88372" x2="73469" y2="84884"/>
                          <a14:foregroundMark x1="73129" y1="80233" x2="74490" y2="82558"/>
                          <a14:foregroundMark x1="74490" y1="79651" x2="75510" y2="82558"/>
                          <a14:foregroundMark x1="75850" y1="80233" x2="76871" y2="84884"/>
                          <a14:backgroundMark x1="74490" y1="86344" x2="74490" y2="87209"/>
                          <a14:backgroundMark x1="75100" y1="85970" x2="75170" y2="86628"/>
                          <a14:backgroundMark x1="34694" y1="82558" x2="34694" y2="82558"/>
                          <a14:backgroundMark x1="35374" y1="84302" x2="35374" y2="84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0479" y="2711453"/>
              <a:ext cx="3733800" cy="218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C3BAC-5267-A6DD-C54A-99B05D271EE2}"/>
                </a:ext>
              </a:extLst>
            </p:cNvPr>
            <p:cNvSpPr txBox="1"/>
            <p:nvPr/>
          </p:nvSpPr>
          <p:spPr>
            <a:xfrm>
              <a:off x="6647233" y="5200577"/>
              <a:ext cx="38402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Http</a:t>
              </a:r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와 </a:t>
              </a:r>
              <a:r>
                <a:rPr lang="en-US" altLang="ko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Https</a:t>
              </a:r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의 혼용의 문제점과</a:t>
              </a:r>
              <a:br>
                <a:rPr 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</a:br>
              <a:r>
                <a:rPr 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Http</a:t>
              </a:r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에서 </a:t>
              </a:r>
              <a:r>
                <a:rPr lang="en-US" altLang="ko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Https</a:t>
              </a:r>
              <a:r>
                <a:rPr lang="ko-KR" altLang="en-US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의 이식성이 쉽다는 것을 알린다</a:t>
              </a:r>
              <a:r>
                <a:rPr lang="en-US" altLang="ko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.</a:t>
              </a:r>
              <a:endParaRPr lang="en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1E0AFB-DB96-FA56-F771-7C43C7AFEB7B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8/28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57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124972"/>
            <a:ext cx="1864694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80964B-5A71-AD4D-BFB6-C5C9F2BAE0F5}"/>
              </a:ext>
            </a:extLst>
          </p:cNvPr>
          <p:cNvGrpSpPr/>
          <p:nvPr/>
        </p:nvGrpSpPr>
        <p:grpSpPr>
          <a:xfrm>
            <a:off x="328616" y="94438"/>
            <a:ext cx="12327881" cy="948805"/>
            <a:chOff x="899309" y="171422"/>
            <a:chExt cx="11757188" cy="9488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B6C2585B-FA89-6147-AB7C-97EA6EBDFC15}"/>
                </a:ext>
              </a:extLst>
            </p:cNvPr>
            <p:cNvSpPr/>
            <p:nvPr/>
          </p:nvSpPr>
          <p:spPr>
            <a:xfrm>
              <a:off x="925829" y="364577"/>
              <a:ext cx="11385508" cy="3994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393B7-8248-5D41-9F2D-573598C76B32}"/>
                </a:ext>
              </a:extLst>
            </p:cNvPr>
            <p:cNvSpPr/>
            <p:nvPr/>
          </p:nvSpPr>
          <p:spPr>
            <a:xfrm>
              <a:off x="1497330" y="387024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599F30-31D9-754F-896C-63F2DE0AF992}"/>
                </a:ext>
              </a:extLst>
            </p:cNvPr>
            <p:cNvSpPr/>
            <p:nvPr/>
          </p:nvSpPr>
          <p:spPr>
            <a:xfrm>
              <a:off x="906316" y="671386"/>
              <a:ext cx="1783080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89474D3-07CA-AF4E-BE3C-EF857AA1AE54}"/>
                </a:ext>
              </a:extLst>
            </p:cNvPr>
            <p:cNvSpPr/>
            <p:nvPr/>
          </p:nvSpPr>
          <p:spPr>
            <a:xfrm>
              <a:off x="930001" y="664954"/>
              <a:ext cx="11266640" cy="26161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74AACE3-7D3E-2E4F-A57A-7F59AD688A5B}"/>
                </a:ext>
              </a:extLst>
            </p:cNvPr>
            <p:cNvSpPr/>
            <p:nvPr/>
          </p:nvSpPr>
          <p:spPr>
            <a:xfrm>
              <a:off x="947420" y="683594"/>
              <a:ext cx="1910080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A2218-1438-7340-8641-95C3B850E427}"/>
                </a:ext>
              </a:extLst>
            </p:cNvPr>
            <p:cNvSpPr/>
            <p:nvPr/>
          </p:nvSpPr>
          <p:spPr>
            <a:xfrm>
              <a:off x="945747" y="463310"/>
              <a:ext cx="11326157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B9209E-A87C-6E42-BEA2-F6FE256BE089}"/>
                </a:ext>
              </a:extLst>
            </p:cNvPr>
            <p:cNvSpPr/>
            <p:nvPr/>
          </p:nvSpPr>
          <p:spPr>
            <a:xfrm>
              <a:off x="12094802" y="615710"/>
              <a:ext cx="102919" cy="32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E1CE3B-0D8A-B148-8FDB-1D11A01A5468}"/>
                </a:ext>
              </a:extLst>
            </p:cNvPr>
            <p:cNvSpPr/>
            <p:nvPr/>
          </p:nvSpPr>
          <p:spPr>
            <a:xfrm>
              <a:off x="906314" y="669978"/>
              <a:ext cx="961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649AE3-AF5A-594B-96AA-9F5B2041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9" y="658882"/>
              <a:ext cx="45719" cy="6857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4F7E97-FD14-F145-9105-D33D6928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36113" b="-27089"/>
            <a:stretch/>
          </p:blipFill>
          <p:spPr>
            <a:xfrm>
              <a:off x="12071943" y="887796"/>
              <a:ext cx="115618" cy="8576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9BD9BB-113A-E448-8329-64170F90DA85}"/>
                </a:ext>
              </a:extLst>
            </p:cNvPr>
            <p:cNvSpPr txBox="1"/>
            <p:nvPr/>
          </p:nvSpPr>
          <p:spPr>
            <a:xfrm>
              <a:off x="1606540" y="450119"/>
              <a:ext cx="312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프로젝트 목적</a:t>
              </a:r>
            </a:p>
          </p:txBody>
        </p:sp>
        <p:sp>
          <p:nvSpPr>
            <p:cNvPr id="74" name="삼각형 73">
              <a:extLst>
                <a:ext uri="{FF2B5EF4-FFF2-40B4-BE49-F238E27FC236}">
                  <a16:creationId xmlns:a16="http://schemas.microsoft.com/office/drawing/2014/main" id="{7D317237-3DC3-F84B-A42A-7C1B719A2173}"/>
                </a:ext>
              </a:extLst>
            </p:cNvPr>
            <p:cNvSpPr/>
            <p:nvPr/>
          </p:nvSpPr>
          <p:spPr>
            <a:xfrm rot="10800000">
              <a:off x="933721" y="380426"/>
              <a:ext cx="580292" cy="264525"/>
            </a:xfrm>
            <a:prstGeom prst="triangle">
              <a:avLst>
                <a:gd name="adj" fmla="val 5311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삼각형 77">
              <a:extLst>
                <a:ext uri="{FF2B5EF4-FFF2-40B4-BE49-F238E27FC236}">
                  <a16:creationId xmlns:a16="http://schemas.microsoft.com/office/drawing/2014/main" id="{DC14D86B-2D6A-3E48-B455-31E4483AB054}"/>
                </a:ext>
              </a:extLst>
            </p:cNvPr>
            <p:cNvSpPr/>
            <p:nvPr/>
          </p:nvSpPr>
          <p:spPr>
            <a:xfrm>
              <a:off x="942215" y="643771"/>
              <a:ext cx="580292" cy="264525"/>
            </a:xfrm>
            <a:prstGeom prst="triangle">
              <a:avLst>
                <a:gd name="adj" fmla="val 45459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>
              <a:extLst>
                <a:ext uri="{FF2B5EF4-FFF2-40B4-BE49-F238E27FC236}">
                  <a16:creationId xmlns:a16="http://schemas.microsoft.com/office/drawing/2014/main" id="{55258E2F-95FA-854D-9CA0-99F996940363}"/>
                </a:ext>
              </a:extLst>
            </p:cNvPr>
            <p:cNvSpPr/>
            <p:nvPr/>
          </p:nvSpPr>
          <p:spPr>
            <a:xfrm rot="5400000">
              <a:off x="814318" y="517595"/>
              <a:ext cx="521272" cy="264525"/>
            </a:xfrm>
            <a:prstGeom prst="triangle">
              <a:avLst>
                <a:gd name="adj" fmla="val 48194"/>
              </a:avLst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CC1A8-5E2C-7A48-8867-4710FEA01A57}"/>
                </a:ext>
              </a:extLst>
            </p:cNvPr>
            <p:cNvSpPr txBox="1"/>
            <p:nvPr/>
          </p:nvSpPr>
          <p:spPr>
            <a:xfrm>
              <a:off x="980876" y="380426"/>
              <a:ext cx="918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1.</a:t>
              </a:r>
              <a:endPara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4" name="호 83">
              <a:extLst>
                <a:ext uri="{FF2B5EF4-FFF2-40B4-BE49-F238E27FC236}">
                  <a16:creationId xmlns:a16="http://schemas.microsoft.com/office/drawing/2014/main" id="{F0CBD1A1-A79A-7B4D-AD35-AA3E31BCD614}"/>
                </a:ext>
              </a:extLst>
            </p:cNvPr>
            <p:cNvSpPr/>
            <p:nvPr/>
          </p:nvSpPr>
          <p:spPr>
            <a:xfrm rot="17137841">
              <a:off x="1036542" y="277196"/>
              <a:ext cx="111925" cy="310707"/>
            </a:xfrm>
            <a:prstGeom prst="arc">
              <a:avLst>
                <a:gd name="adj1" fmla="val 16066447"/>
                <a:gd name="adj2" fmla="val 1817098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66E613-5D56-BA44-BFF0-D35221A393F1}"/>
                </a:ext>
              </a:extLst>
            </p:cNvPr>
            <p:cNvGrpSpPr/>
            <p:nvPr/>
          </p:nvGrpSpPr>
          <p:grpSpPr>
            <a:xfrm>
              <a:off x="10324542" y="184739"/>
              <a:ext cx="1265080" cy="180743"/>
              <a:chOff x="10352250" y="271844"/>
              <a:chExt cx="1148473" cy="134105"/>
            </a:xfrm>
          </p:grpSpPr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83EECB7C-B5D7-B940-B4E0-67CC2E5F9460}"/>
                  </a:ext>
                </a:extLst>
              </p:cNvPr>
              <p:cNvSpPr/>
              <p:nvPr/>
            </p:nvSpPr>
            <p:spPr>
              <a:xfrm>
                <a:off x="11264183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Ⅳ</a:t>
                </a:r>
                <a:endPara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endParaRPr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7B9D4BEA-BAA9-B144-8E4A-47F5767C08FC}"/>
                  </a:ext>
                </a:extLst>
              </p:cNvPr>
              <p:cNvSpPr/>
              <p:nvPr/>
            </p:nvSpPr>
            <p:spPr>
              <a:xfrm>
                <a:off x="10960662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Ⅲ</a:t>
                </a:r>
              </a:p>
            </p:txBody>
          </p:sp>
          <p:sp>
            <p:nvSpPr>
              <p:cNvPr id="87" name="모서리가 둥근 직사각형 86">
                <a:extLst>
                  <a:ext uri="{FF2B5EF4-FFF2-40B4-BE49-F238E27FC236}">
                    <a16:creationId xmlns:a16="http://schemas.microsoft.com/office/drawing/2014/main" id="{85F072E6-D295-B343-BCB0-96951781FB8E}"/>
                  </a:ext>
                </a:extLst>
              </p:cNvPr>
              <p:cNvSpPr/>
              <p:nvPr/>
            </p:nvSpPr>
            <p:spPr>
              <a:xfrm>
                <a:off x="10656456" y="271844"/>
                <a:ext cx="236540" cy="134105"/>
              </a:xfrm>
              <a:prstGeom prst="roundRect">
                <a:avLst/>
              </a:prstGeom>
              <a:solidFill>
                <a:schemeClr val="bg1">
                  <a:lumMod val="75000"/>
                  <a:alpha val="7725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>
                        <a:lumMod val="65000"/>
                      </a:schemeClr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Ⅱ</a:t>
                </a:r>
              </a:p>
            </p:txBody>
          </p:sp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8E8D3DB9-F849-4E4F-833B-EE16CE68639E}"/>
                  </a:ext>
                </a:extLst>
              </p:cNvPr>
              <p:cNvSpPr/>
              <p:nvPr/>
            </p:nvSpPr>
            <p:spPr>
              <a:xfrm>
                <a:off x="10352250" y="271844"/>
                <a:ext cx="236540" cy="13410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50" b="1" dirty="0">
                    <a:solidFill>
                      <a:schemeClr val="bg1"/>
                    </a:solidFill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Ⅰ</a:t>
                </a:r>
              </a:p>
            </p:txBody>
          </p:sp>
        </p:grp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13FFF33-76C8-A542-B785-75931D9C9353}"/>
                </a:ext>
              </a:extLst>
            </p:cNvPr>
            <p:cNvCxnSpPr/>
            <p:nvPr/>
          </p:nvCxnSpPr>
          <p:spPr>
            <a:xfrm>
              <a:off x="10196004" y="363691"/>
              <a:ext cx="1593542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B0D147D-94CF-2D49-A731-34D10480ED95}"/>
                </a:ext>
              </a:extLst>
            </p:cNvPr>
            <p:cNvSpPr txBox="1"/>
            <p:nvPr/>
          </p:nvSpPr>
          <p:spPr>
            <a:xfrm>
              <a:off x="10095522" y="392753"/>
              <a:ext cx="15431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dirty="0">
                  <a:latin typeface="AppleSDGothicNeoEB00" panose="02000503000000000000" pitchFamily="2" charset="-128"/>
                  <a:ea typeface="AppleSDGothicNeoEB00" panose="02000503000000000000" pitchFamily="2" charset="-128"/>
                </a:rPr>
                <a:t>프로젝트 개요</a:t>
              </a:r>
            </a:p>
          </p:txBody>
        </p:sp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CFE5C14A-6A5F-1D4E-AACD-6290795A0E50}"/>
                </a:ext>
              </a:extLst>
            </p:cNvPr>
            <p:cNvGrpSpPr/>
            <p:nvPr/>
          </p:nvGrpSpPr>
          <p:grpSpPr>
            <a:xfrm>
              <a:off x="10824217" y="563937"/>
              <a:ext cx="303392" cy="303392"/>
              <a:chOff x="10664324" y="541615"/>
              <a:chExt cx="335092" cy="335092"/>
            </a:xfrm>
          </p:grpSpPr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9471140A-AC53-FF43-86A8-7CF43FD9AC9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FE70F178-B020-0448-B3BA-8C65306BB89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2D61BCD9-FAB8-D245-98E4-800A31E25DC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ABD8095-7230-C14F-BF71-F0CF0E280F51}"/>
                </a:ext>
              </a:extLst>
            </p:cNvPr>
            <p:cNvGrpSpPr/>
            <p:nvPr/>
          </p:nvGrpSpPr>
          <p:grpSpPr>
            <a:xfrm>
              <a:off x="12088967" y="362729"/>
              <a:ext cx="233991" cy="233991"/>
              <a:chOff x="10664324" y="541615"/>
              <a:chExt cx="335092" cy="335092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D0BCF0D-197F-3747-8462-2F74C6F09622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5C85690-E0AE-FC4A-9AA0-2D9C6A27FC0D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CB4E342F-E2B9-034B-86AF-257B9992477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34" name="현 1033">
              <a:extLst>
                <a:ext uri="{FF2B5EF4-FFF2-40B4-BE49-F238E27FC236}">
                  <a16:creationId xmlns:a16="http://schemas.microsoft.com/office/drawing/2014/main" id="{2AE46567-C279-0F4D-B792-014014F158AC}"/>
                </a:ext>
              </a:extLst>
            </p:cNvPr>
            <p:cNvSpPr/>
            <p:nvPr/>
          </p:nvSpPr>
          <p:spPr>
            <a:xfrm rot="16200000">
              <a:off x="11170486" y="257924"/>
              <a:ext cx="180743" cy="215922"/>
            </a:xfrm>
            <a:prstGeom prst="chord">
              <a:avLst>
                <a:gd name="adj1" fmla="val 5250972"/>
                <a:gd name="adj2" fmla="val 16200000"/>
              </a:avLst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2D0EF23-6E2E-7E4E-8848-36636389DAF1}"/>
                </a:ext>
              </a:extLst>
            </p:cNvPr>
            <p:cNvSpPr/>
            <p:nvPr/>
          </p:nvSpPr>
          <p:spPr>
            <a:xfrm flipH="1" flipV="1">
              <a:off x="11246057" y="409981"/>
              <a:ext cx="28800" cy="28800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7EB3783-BC3E-7143-BC80-F8E1DA55D1B1}"/>
                </a:ext>
              </a:extLst>
            </p:cNvPr>
            <p:cNvGrpSpPr/>
            <p:nvPr/>
          </p:nvGrpSpPr>
          <p:grpSpPr>
            <a:xfrm>
              <a:off x="11417262" y="365903"/>
              <a:ext cx="308631" cy="303387"/>
              <a:chOff x="10664324" y="541615"/>
              <a:chExt cx="335092" cy="33509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FB244C7-89AD-134E-BA84-0BEEAC3980DB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5B2726A3-B84D-FB4F-B33A-9A4AE40FA55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3ED726EC-D482-DF40-9E2E-4DBCAADA9B73}"/>
                </a:ext>
              </a:extLst>
            </p:cNvPr>
            <p:cNvGrpSpPr/>
            <p:nvPr/>
          </p:nvGrpSpPr>
          <p:grpSpPr>
            <a:xfrm>
              <a:off x="11646245" y="403933"/>
              <a:ext cx="477443" cy="477443"/>
              <a:chOff x="11621320" y="384923"/>
              <a:chExt cx="521702" cy="521702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EAEE6FAB-DDA7-D24A-9220-42716501446D}"/>
                  </a:ext>
                </a:extLst>
              </p:cNvPr>
              <p:cNvGrpSpPr/>
              <p:nvPr/>
            </p:nvGrpSpPr>
            <p:grpSpPr>
              <a:xfrm>
                <a:off x="11643473" y="406346"/>
                <a:ext cx="480215" cy="480215"/>
                <a:chOff x="10664324" y="541615"/>
                <a:chExt cx="335092" cy="335092"/>
              </a:xfrm>
            </p:grpSpPr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A4CC5AC-8F2E-0741-B80E-E835747D5AC0}"/>
                    </a:ext>
                  </a:extLst>
                </p:cNvPr>
                <p:cNvSpPr/>
                <p:nvPr/>
              </p:nvSpPr>
              <p:spPr>
                <a:xfrm>
                  <a:off x="10664324" y="541615"/>
                  <a:ext cx="335092" cy="335092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704BED-662B-6B41-BDD7-6ABA48C9AF42}"/>
                    </a:ext>
                  </a:extLst>
                </p:cNvPr>
                <p:cNvSpPr/>
                <p:nvPr/>
              </p:nvSpPr>
              <p:spPr>
                <a:xfrm>
                  <a:off x="10767972" y="651018"/>
                  <a:ext cx="118418" cy="118418"/>
                </a:xfrm>
                <a:prstGeom prst="ellipse">
                  <a:avLst/>
                </a:prstGeom>
                <a:noFill/>
                <a:ln>
                  <a:solidFill>
                    <a:srgbClr val="F7F9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5FE5EC7-8B42-FA49-B2D8-9B793A19896D}"/>
                    </a:ext>
                  </a:extLst>
                </p:cNvPr>
                <p:cNvSpPr/>
                <p:nvPr/>
              </p:nvSpPr>
              <p:spPr>
                <a:xfrm>
                  <a:off x="10798526" y="682376"/>
                  <a:ext cx="55655" cy="55655"/>
                </a:xfrm>
                <a:prstGeom prst="ellipse">
                  <a:avLst/>
                </a:prstGeom>
                <a:solidFill>
                  <a:srgbClr val="C2C1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63066D5-D089-8241-80CF-4B11B0322E4E}"/>
                  </a:ext>
                </a:extLst>
              </p:cNvPr>
              <p:cNvSpPr/>
              <p:nvPr/>
            </p:nvSpPr>
            <p:spPr>
              <a:xfrm>
                <a:off x="11621320" y="384923"/>
                <a:ext cx="521702" cy="52170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cxnSp>
          <p:nvCxnSpPr>
            <p:cNvPr id="1037" name="직선 연결선[R] 1036">
              <a:extLst>
                <a:ext uri="{FF2B5EF4-FFF2-40B4-BE49-F238E27FC236}">
                  <a16:creationId xmlns:a16="http://schemas.microsoft.com/office/drawing/2014/main" id="{038DDE3A-4214-C64C-BB3F-5D626FC7BF27}"/>
                </a:ext>
              </a:extLst>
            </p:cNvPr>
            <p:cNvCxnSpPr>
              <a:cxnSpLocks/>
              <a:stCxn id="154" idx="2"/>
              <a:endCxn id="150" idx="2"/>
            </p:cNvCxnSpPr>
            <p:nvPr/>
          </p:nvCxnSpPr>
          <p:spPr>
            <a:xfrm flipH="1" flipV="1">
              <a:off x="11274857" y="424381"/>
              <a:ext cx="266010" cy="94160"/>
            </a:xfrm>
            <a:prstGeom prst="line">
              <a:avLst/>
            </a:prstGeom>
            <a:ln w="6350"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[R] 1040">
              <a:extLst>
                <a:ext uri="{FF2B5EF4-FFF2-40B4-BE49-F238E27FC236}">
                  <a16:creationId xmlns:a16="http://schemas.microsoft.com/office/drawing/2014/main" id="{FAB09580-FF0B-5144-B65B-EAEE475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8857" y="382081"/>
              <a:ext cx="179700" cy="133167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[R] 1043">
              <a:extLst>
                <a:ext uri="{FF2B5EF4-FFF2-40B4-BE49-F238E27FC236}">
                  <a16:creationId xmlns:a16="http://schemas.microsoft.com/office/drawing/2014/main" id="{4FA139C7-427A-5241-93DC-0DF3CB343A07}"/>
                </a:ext>
              </a:extLst>
            </p:cNvPr>
            <p:cNvCxnSpPr>
              <a:stCxn id="136" idx="7"/>
              <a:endCxn id="154" idx="3"/>
            </p:cNvCxnSpPr>
            <p:nvPr/>
          </p:nvCxnSpPr>
          <p:spPr>
            <a:xfrm flipV="1">
              <a:off x="10988734" y="536356"/>
              <a:ext cx="559640" cy="162405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[R] 1045">
              <a:extLst>
                <a:ext uri="{FF2B5EF4-FFF2-40B4-BE49-F238E27FC236}">
                  <a16:creationId xmlns:a16="http://schemas.microsoft.com/office/drawing/2014/main" id="{FDF816DF-5022-AE49-A056-7AF6A5BF4538}"/>
                </a:ext>
              </a:extLst>
            </p:cNvPr>
            <p:cNvCxnSpPr>
              <a:stCxn id="136" idx="6"/>
              <a:endCxn id="141" idx="3"/>
            </p:cNvCxnSpPr>
            <p:nvPr/>
          </p:nvCxnSpPr>
          <p:spPr>
            <a:xfrm flipV="1">
              <a:off x="10996113" y="670451"/>
              <a:ext cx="857102" cy="4612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[R] 1047">
              <a:extLst>
                <a:ext uri="{FF2B5EF4-FFF2-40B4-BE49-F238E27FC236}">
                  <a16:creationId xmlns:a16="http://schemas.microsoft.com/office/drawing/2014/main" id="{9601E632-640B-004E-9D29-ECC906FEEC92}"/>
                </a:ext>
              </a:extLst>
            </p:cNvPr>
            <p:cNvCxnSpPr>
              <a:stCxn id="154" idx="6"/>
              <a:endCxn id="141" idx="1"/>
            </p:cNvCxnSpPr>
            <p:nvPr/>
          </p:nvCxnSpPr>
          <p:spPr>
            <a:xfrm>
              <a:off x="11592127" y="518541"/>
              <a:ext cx="261088" cy="100296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[R] 1049">
              <a:extLst>
                <a:ext uri="{FF2B5EF4-FFF2-40B4-BE49-F238E27FC236}">
                  <a16:creationId xmlns:a16="http://schemas.microsoft.com/office/drawing/2014/main" id="{88E699D1-E4B4-9448-B419-CE5EA4EBEA59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140736" cy="240043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연결선[R] 1053">
              <a:extLst>
                <a:ext uri="{FF2B5EF4-FFF2-40B4-BE49-F238E27FC236}">
                  <a16:creationId xmlns:a16="http://schemas.microsoft.com/office/drawing/2014/main" id="{CED792D6-2807-3543-91E3-C1A0EF3B8BE2}"/>
                </a:ext>
              </a:extLst>
            </p:cNvPr>
            <p:cNvCxnSpPr>
              <a:cxnSpLocks/>
              <a:stCxn id="141" idx="5"/>
            </p:cNvCxnSpPr>
            <p:nvPr/>
          </p:nvCxnSpPr>
          <p:spPr>
            <a:xfrm>
              <a:off x="11904829" y="670451"/>
              <a:ext cx="304164" cy="125308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직선 연결선[R] 1059">
              <a:extLst>
                <a:ext uri="{FF2B5EF4-FFF2-40B4-BE49-F238E27FC236}">
                  <a16:creationId xmlns:a16="http://schemas.microsoft.com/office/drawing/2014/main" id="{17E51BBD-F0C7-E944-BF55-B5554D620F81}"/>
                </a:ext>
              </a:extLst>
            </p:cNvPr>
            <p:cNvCxnSpPr>
              <a:endCxn id="22" idx="3"/>
            </p:cNvCxnSpPr>
            <p:nvPr/>
          </p:nvCxnSpPr>
          <p:spPr>
            <a:xfrm flipV="1">
              <a:off x="12045565" y="778587"/>
              <a:ext cx="152156" cy="125059"/>
            </a:xfrm>
            <a:prstGeom prst="line">
              <a:avLst/>
            </a:prstGeom>
            <a:ln>
              <a:solidFill>
                <a:srgbClr val="F7F9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F6AC63-694E-1F4D-9955-93C287D6046F}"/>
                </a:ext>
              </a:extLst>
            </p:cNvPr>
            <p:cNvSpPr/>
            <p:nvPr/>
          </p:nvSpPr>
          <p:spPr>
            <a:xfrm>
              <a:off x="12214458" y="171422"/>
              <a:ext cx="218879" cy="9488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BAC33A10-F324-204E-9C89-A50D1260A9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9913" y="362355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6E47BE37-5146-7841-B92F-8C562D90341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313" y="370384"/>
              <a:ext cx="171418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D09C30A5-E254-A24B-A75A-3D0BDFE028B1}"/>
              </a:ext>
            </a:extLst>
          </p:cNvPr>
          <p:cNvSpPr txBox="1"/>
          <p:nvPr/>
        </p:nvSpPr>
        <p:spPr>
          <a:xfrm>
            <a:off x="317481" y="51240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Emperor Penguin </a:t>
            </a:r>
            <a:r>
              <a:rPr kumimoji="1" lang="ko-KR" altLang="en-US" sz="10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캡스톤</a:t>
            </a:r>
            <a:r>
              <a:rPr kumimoji="1" lang="ko-KR" altLang="en-US" sz="10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디자인 발표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98E17-D5E3-9E4E-8575-F68AF577FC13}"/>
              </a:ext>
            </a:extLst>
          </p:cNvPr>
          <p:cNvGrpSpPr/>
          <p:nvPr/>
        </p:nvGrpSpPr>
        <p:grpSpPr>
          <a:xfrm>
            <a:off x="-456907" y="-96491"/>
            <a:ext cx="887938" cy="792858"/>
            <a:chOff x="-99585" y="-164854"/>
            <a:chExt cx="1057296" cy="94408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6D41772-7D4D-8445-B358-C4A0F1258BFB}"/>
                </a:ext>
              </a:extLst>
            </p:cNvPr>
            <p:cNvSpPr/>
            <p:nvPr/>
          </p:nvSpPr>
          <p:spPr>
            <a:xfrm>
              <a:off x="441150" y="-164854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29DED4-7AC7-354E-8FB8-86FA4560089B}"/>
                </a:ext>
              </a:extLst>
            </p:cNvPr>
            <p:cNvSpPr/>
            <p:nvPr/>
          </p:nvSpPr>
          <p:spPr>
            <a:xfrm>
              <a:off x="-99585" y="305393"/>
              <a:ext cx="473834" cy="473834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A2850DD-B4E5-7848-9B90-ED6403775D73}"/>
                </a:ext>
              </a:extLst>
            </p:cNvPr>
            <p:cNvSpPr/>
            <p:nvPr/>
          </p:nvSpPr>
          <p:spPr>
            <a:xfrm>
              <a:off x="-49606" y="362729"/>
              <a:ext cx="362736" cy="362736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DB2AD74-809A-054A-8B69-1003858A8EC4}"/>
                </a:ext>
              </a:extLst>
            </p:cNvPr>
            <p:cNvSpPr/>
            <p:nvPr/>
          </p:nvSpPr>
          <p:spPr>
            <a:xfrm>
              <a:off x="-11470" y="402524"/>
              <a:ext cx="285751" cy="285751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D0480-986A-FD46-9C75-108CDC190EEB}"/>
                </a:ext>
              </a:extLst>
            </p:cNvPr>
            <p:cNvSpPr/>
            <p:nvPr/>
          </p:nvSpPr>
          <p:spPr>
            <a:xfrm>
              <a:off x="102794" y="515129"/>
              <a:ext cx="64620" cy="64620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53FB81-F020-0A42-9C62-604269763C8A}"/>
                </a:ext>
              </a:extLst>
            </p:cNvPr>
            <p:cNvGrpSpPr/>
            <p:nvPr/>
          </p:nvGrpSpPr>
          <p:grpSpPr>
            <a:xfrm>
              <a:off x="589246" y="-18827"/>
              <a:ext cx="172832" cy="172832"/>
              <a:chOff x="580536" y="72280"/>
              <a:chExt cx="195059" cy="195059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9EE429D-B864-E74A-9DC7-D36340657746}"/>
                  </a:ext>
                </a:extLst>
              </p:cNvPr>
              <p:cNvSpPr/>
              <p:nvPr/>
            </p:nvSpPr>
            <p:spPr>
              <a:xfrm>
                <a:off x="637669" y="127683"/>
                <a:ext cx="80795" cy="80795"/>
              </a:xfrm>
              <a:prstGeom prst="ellipse">
                <a:avLst/>
              </a:prstGeom>
              <a:solidFill>
                <a:schemeClr val="accent1">
                  <a:lumMod val="50000"/>
                  <a:alpha val="7525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B53A4D-7926-3946-A873-A537C6E16F9E}"/>
                  </a:ext>
                </a:extLst>
              </p:cNvPr>
              <p:cNvSpPr/>
              <p:nvPr/>
            </p:nvSpPr>
            <p:spPr>
              <a:xfrm>
                <a:off x="580536" y="72280"/>
                <a:ext cx="195059" cy="195059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FB0927B-249A-0043-96D7-91F1D58B6D80}"/>
                </a:ext>
              </a:extLst>
            </p:cNvPr>
            <p:cNvGrpSpPr/>
            <p:nvPr/>
          </p:nvGrpSpPr>
          <p:grpSpPr>
            <a:xfrm>
              <a:off x="696101" y="437864"/>
              <a:ext cx="261610" cy="261610"/>
              <a:chOff x="678067" y="495152"/>
              <a:chExt cx="308610" cy="30861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56E94BD-82CB-6143-93D9-A271F0ECD1B2}"/>
                  </a:ext>
                </a:extLst>
              </p:cNvPr>
              <p:cNvSpPr/>
              <p:nvPr/>
            </p:nvSpPr>
            <p:spPr>
              <a:xfrm>
                <a:off x="718098" y="535014"/>
                <a:ext cx="233530" cy="23353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1A9831-5EC0-3A47-BE21-4D86E3906C84}"/>
                  </a:ext>
                </a:extLst>
              </p:cNvPr>
              <p:cNvSpPr/>
              <p:nvPr/>
            </p:nvSpPr>
            <p:spPr>
              <a:xfrm>
                <a:off x="678067" y="495152"/>
                <a:ext cx="308610" cy="30861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5961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686D7-AE02-DD40-B2A3-536556AC8E7F}"/>
                </a:ext>
              </a:extLst>
            </p:cNvPr>
            <p:cNvSpPr/>
            <p:nvPr/>
          </p:nvSpPr>
          <p:spPr>
            <a:xfrm>
              <a:off x="811985" y="54496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91EF3F4-E030-4043-94E2-069F8CE85DDC}"/>
                </a:ext>
              </a:extLst>
            </p:cNvPr>
            <p:cNvCxnSpPr>
              <a:cxnSpLocks/>
              <a:stCxn id="31" idx="7"/>
              <a:endCxn id="32" idx="4"/>
            </p:cNvCxnSpPr>
            <p:nvPr/>
          </p:nvCxnSpPr>
          <p:spPr>
            <a:xfrm flipV="1">
              <a:off x="157951" y="101851"/>
              <a:ext cx="517712" cy="422741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C0526A8-E820-694F-91EB-73EFD442FF25}"/>
                </a:ext>
              </a:extLst>
            </p:cNvPr>
            <p:cNvCxnSpPr>
              <a:cxnSpLocks/>
              <a:stCxn id="61" idx="0"/>
              <a:endCxn id="32" idx="4"/>
            </p:cNvCxnSpPr>
            <p:nvPr/>
          </p:nvCxnSpPr>
          <p:spPr>
            <a:xfrm flipH="1" flipV="1">
              <a:off x="675663" y="101851"/>
              <a:ext cx="159182" cy="44311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FEB3D48-E0E1-844F-8688-D638A171A2CE}"/>
                </a:ext>
              </a:extLst>
            </p:cNvPr>
            <p:cNvCxnSpPr>
              <a:cxnSpLocks/>
              <a:stCxn id="31" idx="6"/>
              <a:endCxn id="61" idx="2"/>
            </p:cNvCxnSpPr>
            <p:nvPr/>
          </p:nvCxnSpPr>
          <p:spPr>
            <a:xfrm>
              <a:off x="167414" y="547439"/>
              <a:ext cx="644571" cy="20389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364697" y="1369562"/>
            <a:ext cx="11503646" cy="5057796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382455" y="1034750"/>
            <a:ext cx="78785" cy="2274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456574" y="994588"/>
            <a:ext cx="778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프로젝트 진행 목적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10290566" y="1106567"/>
            <a:ext cx="1559109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E14615-8E08-4E48-B5C9-012627F3B969}"/>
              </a:ext>
            </a:extLst>
          </p:cNvPr>
          <p:cNvSpPr/>
          <p:nvPr/>
        </p:nvSpPr>
        <p:spPr>
          <a:xfrm>
            <a:off x="3630706" y="1050600"/>
            <a:ext cx="6588053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4" descr="상명대학교 국문 | 상명소개 | 역사/상징 | UI디자인 | 로고">
            <a:extLst>
              <a:ext uri="{FF2B5EF4-FFF2-40B4-BE49-F238E27FC236}">
                <a16:creationId xmlns:a16="http://schemas.microsoft.com/office/drawing/2014/main" id="{02877F5D-DB43-99E7-A99C-08B219FA4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16346" r="6598" b="18328"/>
          <a:stretch/>
        </p:blipFill>
        <p:spPr bwMode="auto">
          <a:xfrm>
            <a:off x="10358456" y="6405114"/>
            <a:ext cx="1455768" cy="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D3437E-174F-425F-FAFD-5C50F8EB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6" y="6432854"/>
            <a:ext cx="425146" cy="425146"/>
          </a:xfrm>
          <a:prstGeom prst="rect">
            <a:avLst/>
          </a:prstGeom>
        </p:spPr>
      </p:pic>
      <p:pic>
        <p:nvPicPr>
          <p:cNvPr id="2050" name="Picture 2" descr="Meet Topics API, Google's Latest Addition To The Privacy Sandbox (It's  Basically FLoC 2.0) | AdExchanger">
            <a:extLst>
              <a:ext uri="{FF2B5EF4-FFF2-40B4-BE49-F238E27FC236}">
                <a16:creationId xmlns:a16="http://schemas.microsoft.com/office/drawing/2014/main" id="{58E1D495-2201-1354-A425-937A2D51B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5" y="2537338"/>
            <a:ext cx="2426586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F04343C5-8FB0-0082-0E1B-DBA29B823A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3971" y="2897338"/>
            <a:ext cx="1980000" cy="1980000"/>
          </a:xfrm>
          <a:prstGeom prst="rect">
            <a:avLst/>
          </a:prstGeom>
        </p:spPr>
      </p:pic>
      <p:pic>
        <p:nvPicPr>
          <p:cNvPr id="2054" name="Picture 6" descr="Brainstorming Vector Art, Icons, and Graphics for Free Download">
            <a:extLst>
              <a:ext uri="{FF2B5EF4-FFF2-40B4-BE49-F238E27FC236}">
                <a16:creationId xmlns:a16="http://schemas.microsoft.com/office/drawing/2014/main" id="{7F70294D-767B-AB47-8914-18237B7C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61" y="2537338"/>
            <a:ext cx="2688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Piggy Bank with solid fill">
            <a:extLst>
              <a:ext uri="{FF2B5EF4-FFF2-40B4-BE49-F238E27FC236}">
                <a16:creationId xmlns:a16="http://schemas.microsoft.com/office/drawing/2014/main" id="{AA74EB58-954F-B2A9-6152-999B562DC8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38465" y="2897338"/>
            <a:ext cx="1980000" cy="1980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091310-08CA-1F85-1D27-77AA72B65754}"/>
              </a:ext>
            </a:extLst>
          </p:cNvPr>
          <p:cNvGrpSpPr/>
          <p:nvPr/>
        </p:nvGrpSpPr>
        <p:grpSpPr>
          <a:xfrm>
            <a:off x="8252151" y="3493169"/>
            <a:ext cx="1211223" cy="788338"/>
            <a:chOff x="8319052" y="3429000"/>
            <a:chExt cx="1211223" cy="78833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5BAAE8B-190D-1670-D3B2-8848CE18B94D}"/>
                </a:ext>
              </a:extLst>
            </p:cNvPr>
            <p:cNvSpPr/>
            <p:nvPr/>
          </p:nvSpPr>
          <p:spPr>
            <a:xfrm>
              <a:off x="8319052" y="3429000"/>
              <a:ext cx="1211223" cy="2484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00E0B7-1ACA-6305-51DF-E703DDE510E0}"/>
                </a:ext>
              </a:extLst>
            </p:cNvPr>
            <p:cNvSpPr/>
            <p:nvPr/>
          </p:nvSpPr>
          <p:spPr>
            <a:xfrm>
              <a:off x="8319052" y="3968860"/>
              <a:ext cx="1211223" cy="2484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0306B2-1074-847A-9CA0-F7FE33D1ACA7}"/>
              </a:ext>
            </a:extLst>
          </p:cNvPr>
          <p:cNvGrpSpPr/>
          <p:nvPr/>
        </p:nvGrpSpPr>
        <p:grpSpPr>
          <a:xfrm>
            <a:off x="9531286" y="4601531"/>
            <a:ext cx="1990384" cy="345131"/>
            <a:chOff x="9598857" y="4599404"/>
            <a:chExt cx="1990384" cy="345131"/>
          </a:xfrm>
        </p:grpSpPr>
        <p:pic>
          <p:nvPicPr>
            <p:cNvPr id="5" name="Picture 4" descr="상명대학교 국문 | 상명소개 | 역사/상징 | UI디자인 | 로고">
              <a:extLst>
                <a:ext uri="{FF2B5EF4-FFF2-40B4-BE49-F238E27FC236}">
                  <a16:creationId xmlns:a16="http://schemas.microsoft.com/office/drawing/2014/main" id="{EC5F66D4-809E-EBB2-BEBF-0B9EC0B164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t="16346" r="6598" b="18328"/>
            <a:stretch/>
          </p:blipFill>
          <p:spPr bwMode="auto">
            <a:xfrm>
              <a:off x="9598857" y="4599404"/>
              <a:ext cx="1455768" cy="34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CFF236-0BD9-19AD-9FC6-B64966AD8136}"/>
                </a:ext>
              </a:extLst>
            </p:cNvPr>
            <p:cNvSpPr txBox="1"/>
            <p:nvPr/>
          </p:nvSpPr>
          <p:spPr>
            <a:xfrm>
              <a:off x="10429641" y="4618081"/>
              <a:ext cx="115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400" dirty="0">
                  <a:latin typeface="AppleSDGothicNeoSB00" panose="02000503000000000000" pitchFamily="2" charset="-128"/>
                  <a:ea typeface="AppleSDGothicNeoSB00" panose="02000503000000000000" pitchFamily="2" charset="-128"/>
                </a:rPr>
                <a:t>Bank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73F10C-E6F7-FC76-8A30-6DBD15B2EEA0}"/>
              </a:ext>
            </a:extLst>
          </p:cNvPr>
          <p:cNvSpPr txBox="1"/>
          <p:nvPr/>
        </p:nvSpPr>
        <p:spPr>
          <a:xfrm>
            <a:off x="5525003" y="6547141"/>
            <a:ext cx="115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ppleSDGothicNeoSB00" panose="02000503000000000000" pitchFamily="2" charset="-128"/>
                <a:ea typeface="AppleSDGothicNeoSB00" panose="02000503000000000000" pitchFamily="2" charset="-128"/>
              </a:rPr>
              <a:t>9/28</a:t>
            </a:r>
            <a:endParaRPr lang="en-KR" sz="1400" dirty="0">
              <a:latin typeface="AppleSDGothicNeoSB00" panose="02000503000000000000" pitchFamily="2" charset="-128"/>
              <a:ea typeface="AppleSDGothicNeoSB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66371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1519</Words>
  <Application>Microsoft Macintosh PowerPoint</Application>
  <PresentationFormat>Widescreen</PresentationFormat>
  <Paragraphs>458</Paragraphs>
  <Slides>28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Calibri</vt:lpstr>
      <vt:lpstr>DM Sans</vt:lpstr>
      <vt:lpstr>나눔고딕 ExtraBold</vt:lpstr>
      <vt:lpstr>Malgun Gothic</vt:lpstr>
      <vt:lpstr>AppleSDGothicNeoEB00</vt:lpstr>
      <vt:lpstr>Arial</vt:lpstr>
      <vt:lpstr>나눔명조 ExtraBold</vt:lpstr>
      <vt:lpstr>Seaford</vt:lpstr>
      <vt:lpstr>AppleSDGothicNeoSB00</vt:lpstr>
      <vt:lpstr>Apple SD Gothic Neo</vt:lpstr>
      <vt:lpstr>AppleSDGothicNeoB00</vt:lpstr>
      <vt:lpstr>Malgun Gothic</vt:lpstr>
      <vt:lpstr>NANUMGOTHIC EXTRABOLD</vt:lpstr>
      <vt:lpstr>AppleSDGothicNeoR00</vt:lpstr>
      <vt:lpstr>LevelVTI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정경재</dc:creator>
  <cp:lastModifiedBy>정경재</cp:lastModifiedBy>
  <cp:revision>111</cp:revision>
  <dcterms:created xsi:type="dcterms:W3CDTF">2022-09-17T04:17:49Z</dcterms:created>
  <dcterms:modified xsi:type="dcterms:W3CDTF">2022-09-29T00:50:54Z</dcterms:modified>
</cp:coreProperties>
</file>